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8" r:id="rId3"/>
    <p:sldId id="257" r:id="rId4"/>
    <p:sldId id="290" r:id="rId5"/>
    <p:sldId id="267" r:id="rId6"/>
    <p:sldId id="263" r:id="rId7"/>
    <p:sldId id="262" r:id="rId8"/>
    <p:sldId id="284" r:id="rId9"/>
    <p:sldId id="285" r:id="rId10"/>
    <p:sldId id="266" r:id="rId11"/>
    <p:sldId id="281" r:id="rId12"/>
    <p:sldId id="261" r:id="rId13"/>
    <p:sldId id="264" r:id="rId14"/>
    <p:sldId id="269" r:id="rId15"/>
    <p:sldId id="265" r:id="rId16"/>
    <p:sldId id="282" r:id="rId17"/>
    <p:sldId id="259" r:id="rId18"/>
    <p:sldId id="260" r:id="rId19"/>
    <p:sldId id="279" r:id="rId20"/>
    <p:sldId id="283" r:id="rId21"/>
    <p:sldId id="287" r:id="rId22"/>
    <p:sldId id="272" r:id="rId23"/>
    <p:sldId id="291" r:id="rId24"/>
    <p:sldId id="280" r:id="rId25"/>
    <p:sldId id="288" r:id="rId26"/>
    <p:sldId id="289" r:id="rId27"/>
  </p:sldIdLst>
  <p:sldSz cx="7561263" cy="10837863"/>
  <p:notesSz cx="6858000" cy="9144000"/>
  <p:defaultTextStyle>
    <a:defPPr>
      <a:defRPr lang="ru-RU"/>
    </a:defPPr>
    <a:lvl1pPr marL="0" algn="l" defTabSz="1051338" rtl="0" eaLnBrk="1" latinLnBrk="0" hangingPunct="1">
      <a:defRPr sz="2100" kern="1200">
        <a:solidFill>
          <a:schemeClr val="tx1"/>
        </a:solidFill>
        <a:latin typeface="+mn-lt"/>
        <a:ea typeface="+mn-ea"/>
        <a:cs typeface="+mn-cs"/>
      </a:defRPr>
    </a:lvl1pPr>
    <a:lvl2pPr marL="525669" algn="l" defTabSz="1051338" rtl="0" eaLnBrk="1" latinLnBrk="0" hangingPunct="1">
      <a:defRPr sz="2100" kern="1200">
        <a:solidFill>
          <a:schemeClr val="tx1"/>
        </a:solidFill>
        <a:latin typeface="+mn-lt"/>
        <a:ea typeface="+mn-ea"/>
        <a:cs typeface="+mn-cs"/>
      </a:defRPr>
    </a:lvl2pPr>
    <a:lvl3pPr marL="1051338" algn="l" defTabSz="1051338" rtl="0" eaLnBrk="1" latinLnBrk="0" hangingPunct="1">
      <a:defRPr sz="2100" kern="1200">
        <a:solidFill>
          <a:schemeClr val="tx1"/>
        </a:solidFill>
        <a:latin typeface="+mn-lt"/>
        <a:ea typeface="+mn-ea"/>
        <a:cs typeface="+mn-cs"/>
      </a:defRPr>
    </a:lvl3pPr>
    <a:lvl4pPr marL="1577006" algn="l" defTabSz="1051338" rtl="0" eaLnBrk="1" latinLnBrk="0" hangingPunct="1">
      <a:defRPr sz="2100" kern="1200">
        <a:solidFill>
          <a:schemeClr val="tx1"/>
        </a:solidFill>
        <a:latin typeface="+mn-lt"/>
        <a:ea typeface="+mn-ea"/>
        <a:cs typeface="+mn-cs"/>
      </a:defRPr>
    </a:lvl4pPr>
    <a:lvl5pPr marL="2102674" algn="l" defTabSz="1051338" rtl="0" eaLnBrk="1" latinLnBrk="0" hangingPunct="1">
      <a:defRPr sz="2100" kern="1200">
        <a:solidFill>
          <a:schemeClr val="tx1"/>
        </a:solidFill>
        <a:latin typeface="+mn-lt"/>
        <a:ea typeface="+mn-ea"/>
        <a:cs typeface="+mn-cs"/>
      </a:defRPr>
    </a:lvl5pPr>
    <a:lvl6pPr marL="2628343" algn="l" defTabSz="1051338" rtl="0" eaLnBrk="1" latinLnBrk="0" hangingPunct="1">
      <a:defRPr sz="2100" kern="1200">
        <a:solidFill>
          <a:schemeClr val="tx1"/>
        </a:solidFill>
        <a:latin typeface="+mn-lt"/>
        <a:ea typeface="+mn-ea"/>
        <a:cs typeface="+mn-cs"/>
      </a:defRPr>
    </a:lvl6pPr>
    <a:lvl7pPr marL="3154012" algn="l" defTabSz="1051338" rtl="0" eaLnBrk="1" latinLnBrk="0" hangingPunct="1">
      <a:defRPr sz="2100" kern="1200">
        <a:solidFill>
          <a:schemeClr val="tx1"/>
        </a:solidFill>
        <a:latin typeface="+mn-lt"/>
        <a:ea typeface="+mn-ea"/>
        <a:cs typeface="+mn-cs"/>
      </a:defRPr>
    </a:lvl7pPr>
    <a:lvl8pPr marL="3679681" algn="l" defTabSz="1051338" rtl="0" eaLnBrk="1" latinLnBrk="0" hangingPunct="1">
      <a:defRPr sz="2100" kern="1200">
        <a:solidFill>
          <a:schemeClr val="tx1"/>
        </a:solidFill>
        <a:latin typeface="+mn-lt"/>
        <a:ea typeface="+mn-ea"/>
        <a:cs typeface="+mn-cs"/>
      </a:defRPr>
    </a:lvl8pPr>
    <a:lvl9pPr marL="4205349" algn="l" defTabSz="1051338"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EB2B"/>
    <a:srgbClr val="CC0000"/>
    <a:srgbClr val="FFFF99"/>
    <a:srgbClr val="42A60A"/>
    <a:srgbClr val="EA87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3" d="100"/>
          <a:sy n="53" d="100"/>
        </p:scale>
        <p:origin x="-2034" y="360"/>
      </p:cViewPr>
      <p:guideLst>
        <p:guide orient="horz" pos="3414"/>
        <p:guide pos="238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366764"/>
            <a:ext cx="6427074" cy="2323116"/>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141456"/>
            <a:ext cx="5292884" cy="2769676"/>
          </a:xfrm>
        </p:spPr>
        <p:txBody>
          <a:bodyPr/>
          <a:lstStyle>
            <a:lvl1pPr marL="0" indent="0" algn="ctr">
              <a:buNone/>
              <a:defRPr>
                <a:solidFill>
                  <a:schemeClr val="tx1">
                    <a:tint val="75000"/>
                  </a:schemeClr>
                </a:solidFill>
              </a:defRPr>
            </a:lvl1pPr>
            <a:lvl2pPr marL="525669" indent="0" algn="ctr">
              <a:buNone/>
              <a:defRPr>
                <a:solidFill>
                  <a:schemeClr val="tx1">
                    <a:tint val="75000"/>
                  </a:schemeClr>
                </a:solidFill>
              </a:defRPr>
            </a:lvl2pPr>
            <a:lvl3pPr marL="1051338" indent="0" algn="ctr">
              <a:buNone/>
              <a:defRPr>
                <a:solidFill>
                  <a:schemeClr val="tx1">
                    <a:tint val="75000"/>
                  </a:schemeClr>
                </a:solidFill>
              </a:defRPr>
            </a:lvl3pPr>
            <a:lvl4pPr marL="1577006" indent="0" algn="ctr">
              <a:buNone/>
              <a:defRPr>
                <a:solidFill>
                  <a:schemeClr val="tx1">
                    <a:tint val="75000"/>
                  </a:schemeClr>
                </a:solidFill>
              </a:defRPr>
            </a:lvl4pPr>
            <a:lvl5pPr marL="2102674" indent="0" algn="ctr">
              <a:buNone/>
              <a:defRPr>
                <a:solidFill>
                  <a:schemeClr val="tx1">
                    <a:tint val="75000"/>
                  </a:schemeClr>
                </a:solidFill>
              </a:defRPr>
            </a:lvl5pPr>
            <a:lvl6pPr marL="2628343" indent="0" algn="ctr">
              <a:buNone/>
              <a:defRPr>
                <a:solidFill>
                  <a:schemeClr val="tx1">
                    <a:tint val="75000"/>
                  </a:schemeClr>
                </a:solidFill>
              </a:defRPr>
            </a:lvl6pPr>
            <a:lvl7pPr marL="3154012" indent="0" algn="ctr">
              <a:buNone/>
              <a:defRPr>
                <a:solidFill>
                  <a:schemeClr val="tx1">
                    <a:tint val="75000"/>
                  </a:schemeClr>
                </a:solidFill>
              </a:defRPr>
            </a:lvl7pPr>
            <a:lvl8pPr marL="3679681" indent="0" algn="ctr">
              <a:buNone/>
              <a:defRPr>
                <a:solidFill>
                  <a:schemeClr val="tx1">
                    <a:tint val="75000"/>
                  </a:schemeClr>
                </a:solidFill>
              </a:defRPr>
            </a:lvl8pPr>
            <a:lvl9pPr marL="4205349"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481916" y="434021"/>
            <a:ext cx="1701284" cy="9247306"/>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78063" y="434021"/>
            <a:ext cx="4977831" cy="9247306"/>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366764"/>
            <a:ext cx="6427074" cy="2323116"/>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141456"/>
            <a:ext cx="5292884" cy="2769676"/>
          </a:xfrm>
        </p:spPr>
        <p:txBody>
          <a:bodyPr/>
          <a:lstStyle>
            <a:lvl1pPr marL="0" indent="0" algn="ctr">
              <a:buNone/>
              <a:defRPr>
                <a:solidFill>
                  <a:schemeClr val="tx1">
                    <a:tint val="75000"/>
                  </a:schemeClr>
                </a:solidFill>
              </a:defRPr>
            </a:lvl1pPr>
            <a:lvl2pPr marL="525689" indent="0" algn="ctr">
              <a:buNone/>
              <a:defRPr>
                <a:solidFill>
                  <a:schemeClr val="tx1">
                    <a:tint val="75000"/>
                  </a:schemeClr>
                </a:solidFill>
              </a:defRPr>
            </a:lvl2pPr>
            <a:lvl3pPr marL="1051377" indent="0" algn="ctr">
              <a:buNone/>
              <a:defRPr>
                <a:solidFill>
                  <a:schemeClr val="tx1">
                    <a:tint val="75000"/>
                  </a:schemeClr>
                </a:solidFill>
              </a:defRPr>
            </a:lvl3pPr>
            <a:lvl4pPr marL="1577066" indent="0" algn="ctr">
              <a:buNone/>
              <a:defRPr>
                <a:solidFill>
                  <a:schemeClr val="tx1">
                    <a:tint val="75000"/>
                  </a:schemeClr>
                </a:solidFill>
              </a:defRPr>
            </a:lvl4pPr>
            <a:lvl5pPr marL="2102754" indent="0" algn="ctr">
              <a:buNone/>
              <a:defRPr>
                <a:solidFill>
                  <a:schemeClr val="tx1">
                    <a:tint val="75000"/>
                  </a:schemeClr>
                </a:solidFill>
              </a:defRPr>
            </a:lvl5pPr>
            <a:lvl6pPr marL="2628443" indent="0" algn="ctr">
              <a:buNone/>
              <a:defRPr>
                <a:solidFill>
                  <a:schemeClr val="tx1">
                    <a:tint val="75000"/>
                  </a:schemeClr>
                </a:solidFill>
              </a:defRPr>
            </a:lvl6pPr>
            <a:lvl7pPr marL="3154131" indent="0" algn="ctr">
              <a:buNone/>
              <a:defRPr>
                <a:solidFill>
                  <a:schemeClr val="tx1">
                    <a:tint val="75000"/>
                  </a:schemeClr>
                </a:solidFill>
              </a:defRPr>
            </a:lvl7pPr>
            <a:lvl8pPr marL="3679820" indent="0" algn="ctr">
              <a:buNone/>
              <a:defRPr>
                <a:solidFill>
                  <a:schemeClr val="tx1">
                    <a:tint val="75000"/>
                  </a:schemeClr>
                </a:solidFill>
              </a:defRPr>
            </a:lvl8pPr>
            <a:lvl9pPr marL="4205508"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4557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80689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964331"/>
            <a:ext cx="6427074" cy="2152520"/>
          </a:xfrm>
        </p:spPr>
        <p:txBody>
          <a:bodyPr anchor="t"/>
          <a:lstStyle>
            <a:lvl1pPr algn="l">
              <a:defRPr sz="4600" b="1" cap="all"/>
            </a:lvl1pPr>
          </a:lstStyle>
          <a:p>
            <a:r>
              <a:rPr lang="ru-RU" smtClean="0"/>
              <a:t>Образец заголовка</a:t>
            </a:r>
            <a:endParaRPr lang="ru-RU"/>
          </a:p>
        </p:txBody>
      </p:sp>
      <p:sp>
        <p:nvSpPr>
          <p:cNvPr id="3" name="Текст 2"/>
          <p:cNvSpPr>
            <a:spLocks noGrp="1"/>
          </p:cNvSpPr>
          <p:nvPr>
            <p:ph type="body" idx="1"/>
          </p:nvPr>
        </p:nvSpPr>
        <p:spPr>
          <a:xfrm>
            <a:off x="597288" y="4593550"/>
            <a:ext cx="6427074" cy="2370781"/>
          </a:xfrm>
        </p:spPr>
        <p:txBody>
          <a:bodyPr anchor="b"/>
          <a:lstStyle>
            <a:lvl1pPr marL="0" indent="0">
              <a:buNone/>
              <a:defRPr sz="2300">
                <a:solidFill>
                  <a:schemeClr val="tx1">
                    <a:tint val="75000"/>
                  </a:schemeClr>
                </a:solidFill>
              </a:defRPr>
            </a:lvl1pPr>
            <a:lvl2pPr marL="525689" indent="0">
              <a:buNone/>
              <a:defRPr sz="2100">
                <a:solidFill>
                  <a:schemeClr val="tx1">
                    <a:tint val="75000"/>
                  </a:schemeClr>
                </a:solidFill>
              </a:defRPr>
            </a:lvl2pPr>
            <a:lvl3pPr marL="1051377" indent="0">
              <a:buNone/>
              <a:defRPr sz="1800">
                <a:solidFill>
                  <a:schemeClr val="tx1">
                    <a:tint val="75000"/>
                  </a:schemeClr>
                </a:solidFill>
              </a:defRPr>
            </a:lvl3pPr>
            <a:lvl4pPr marL="1577066" indent="0">
              <a:buNone/>
              <a:defRPr sz="1600">
                <a:solidFill>
                  <a:schemeClr val="tx1">
                    <a:tint val="75000"/>
                  </a:schemeClr>
                </a:solidFill>
              </a:defRPr>
            </a:lvl4pPr>
            <a:lvl5pPr marL="2102754" indent="0">
              <a:buNone/>
              <a:defRPr sz="1600">
                <a:solidFill>
                  <a:schemeClr val="tx1">
                    <a:tint val="75000"/>
                  </a:schemeClr>
                </a:solidFill>
              </a:defRPr>
            </a:lvl5pPr>
            <a:lvl6pPr marL="2628443" indent="0">
              <a:buNone/>
              <a:defRPr sz="1600">
                <a:solidFill>
                  <a:schemeClr val="tx1">
                    <a:tint val="75000"/>
                  </a:schemeClr>
                </a:solidFill>
              </a:defRPr>
            </a:lvl6pPr>
            <a:lvl7pPr marL="3154131" indent="0">
              <a:buNone/>
              <a:defRPr sz="1600">
                <a:solidFill>
                  <a:schemeClr val="tx1">
                    <a:tint val="75000"/>
                  </a:schemeClr>
                </a:solidFill>
              </a:defRPr>
            </a:lvl7pPr>
            <a:lvl8pPr marL="3679820" indent="0">
              <a:buNone/>
              <a:defRPr sz="1600">
                <a:solidFill>
                  <a:schemeClr val="tx1">
                    <a:tint val="75000"/>
                  </a:schemeClr>
                </a:solidFill>
              </a:defRPr>
            </a:lvl8pPr>
            <a:lvl9pPr marL="4205508"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29761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78063" y="2528837"/>
            <a:ext cx="3339558" cy="7152488"/>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843642" y="2528837"/>
            <a:ext cx="3339558" cy="7152488"/>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2600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425976"/>
            <a:ext cx="3340871" cy="1011031"/>
          </a:xfrm>
        </p:spPr>
        <p:txBody>
          <a:bodyPr anchor="b"/>
          <a:lstStyle>
            <a:lvl1pPr marL="0" indent="0">
              <a:buNone/>
              <a:defRPr sz="2800" b="1"/>
            </a:lvl1pPr>
            <a:lvl2pPr marL="525689" indent="0">
              <a:buNone/>
              <a:defRPr sz="2300" b="1"/>
            </a:lvl2pPr>
            <a:lvl3pPr marL="1051377" indent="0">
              <a:buNone/>
              <a:defRPr sz="2100" b="1"/>
            </a:lvl3pPr>
            <a:lvl4pPr marL="1577066" indent="0">
              <a:buNone/>
              <a:defRPr sz="1800" b="1"/>
            </a:lvl4pPr>
            <a:lvl5pPr marL="2102754" indent="0">
              <a:buNone/>
              <a:defRPr sz="1800" b="1"/>
            </a:lvl5pPr>
            <a:lvl6pPr marL="2628443" indent="0">
              <a:buNone/>
              <a:defRPr sz="1800" b="1"/>
            </a:lvl6pPr>
            <a:lvl7pPr marL="3154131" indent="0">
              <a:buNone/>
              <a:defRPr sz="1800" b="1"/>
            </a:lvl7pPr>
            <a:lvl8pPr marL="3679820" indent="0">
              <a:buNone/>
              <a:defRPr sz="1800" b="1"/>
            </a:lvl8pPr>
            <a:lvl9pPr marL="4205508"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78064" y="3437007"/>
            <a:ext cx="3340871" cy="6244316"/>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7" y="2425976"/>
            <a:ext cx="3342183" cy="1011031"/>
          </a:xfrm>
        </p:spPr>
        <p:txBody>
          <a:bodyPr anchor="b"/>
          <a:lstStyle>
            <a:lvl1pPr marL="0" indent="0">
              <a:buNone/>
              <a:defRPr sz="2800" b="1"/>
            </a:lvl1pPr>
            <a:lvl2pPr marL="525689" indent="0">
              <a:buNone/>
              <a:defRPr sz="2300" b="1"/>
            </a:lvl2pPr>
            <a:lvl3pPr marL="1051377" indent="0">
              <a:buNone/>
              <a:defRPr sz="2100" b="1"/>
            </a:lvl3pPr>
            <a:lvl4pPr marL="1577066" indent="0">
              <a:buNone/>
              <a:defRPr sz="1800" b="1"/>
            </a:lvl4pPr>
            <a:lvl5pPr marL="2102754" indent="0">
              <a:buNone/>
              <a:defRPr sz="1800" b="1"/>
            </a:lvl5pPr>
            <a:lvl6pPr marL="2628443" indent="0">
              <a:buNone/>
              <a:defRPr sz="1800" b="1"/>
            </a:lvl6pPr>
            <a:lvl7pPr marL="3154131" indent="0">
              <a:buNone/>
              <a:defRPr sz="1800" b="1"/>
            </a:lvl7pPr>
            <a:lvl8pPr marL="3679820" indent="0">
              <a:buNone/>
              <a:defRPr sz="1800" b="1"/>
            </a:lvl8pPr>
            <a:lvl9pPr marL="4205508"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41017" y="3437007"/>
            <a:ext cx="3342183" cy="6244316"/>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17652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4017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65573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4" y="431508"/>
            <a:ext cx="2487604" cy="1836416"/>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56244" y="431509"/>
            <a:ext cx="4226957" cy="9249816"/>
          </a:xfrm>
        </p:spPr>
        <p:txBody>
          <a:bodyPr/>
          <a:lstStyle>
            <a:lvl1pPr>
              <a:defRPr sz="3700"/>
            </a:lvl1pPr>
            <a:lvl2pPr>
              <a:defRPr sz="3200"/>
            </a:lvl2pPr>
            <a:lvl3pPr>
              <a:defRPr sz="28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4" y="2267924"/>
            <a:ext cx="2487604" cy="7413401"/>
          </a:xfrm>
        </p:spPr>
        <p:txBody>
          <a:bodyPr/>
          <a:lstStyle>
            <a:lvl1pPr marL="0" indent="0">
              <a:buNone/>
              <a:defRPr sz="1600"/>
            </a:lvl1pPr>
            <a:lvl2pPr marL="525689" indent="0">
              <a:buNone/>
              <a:defRPr sz="1400"/>
            </a:lvl2pPr>
            <a:lvl3pPr marL="1051377" indent="0">
              <a:buNone/>
              <a:defRPr sz="1100"/>
            </a:lvl3pPr>
            <a:lvl4pPr marL="1577066" indent="0">
              <a:buNone/>
              <a:defRPr sz="1000"/>
            </a:lvl4pPr>
            <a:lvl5pPr marL="2102754" indent="0">
              <a:buNone/>
              <a:defRPr sz="1000"/>
            </a:lvl5pPr>
            <a:lvl6pPr marL="2628443" indent="0">
              <a:buNone/>
              <a:defRPr sz="1000"/>
            </a:lvl6pPr>
            <a:lvl7pPr marL="3154131" indent="0">
              <a:buNone/>
              <a:defRPr sz="1000"/>
            </a:lvl7pPr>
            <a:lvl8pPr marL="3679820" indent="0">
              <a:buNone/>
              <a:defRPr sz="1000"/>
            </a:lvl8pPr>
            <a:lvl9pPr marL="4205508"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1148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586505"/>
            <a:ext cx="4536758" cy="895630"/>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482060" y="968383"/>
            <a:ext cx="4536758" cy="6502718"/>
          </a:xfrm>
        </p:spPr>
        <p:txBody>
          <a:bodyPr/>
          <a:lstStyle>
            <a:lvl1pPr marL="0" indent="0">
              <a:buNone/>
              <a:defRPr sz="3700"/>
            </a:lvl1pPr>
            <a:lvl2pPr marL="525689" indent="0">
              <a:buNone/>
              <a:defRPr sz="3200"/>
            </a:lvl2pPr>
            <a:lvl3pPr marL="1051377" indent="0">
              <a:buNone/>
              <a:defRPr sz="2800"/>
            </a:lvl3pPr>
            <a:lvl4pPr marL="1577066" indent="0">
              <a:buNone/>
              <a:defRPr sz="2300"/>
            </a:lvl4pPr>
            <a:lvl5pPr marL="2102754" indent="0">
              <a:buNone/>
              <a:defRPr sz="2300"/>
            </a:lvl5pPr>
            <a:lvl6pPr marL="2628443" indent="0">
              <a:buNone/>
              <a:defRPr sz="2300"/>
            </a:lvl6pPr>
            <a:lvl7pPr marL="3154131" indent="0">
              <a:buNone/>
              <a:defRPr sz="2300"/>
            </a:lvl7pPr>
            <a:lvl8pPr marL="3679820" indent="0">
              <a:buNone/>
              <a:defRPr sz="2300"/>
            </a:lvl8pPr>
            <a:lvl9pPr marL="4205508" indent="0">
              <a:buNone/>
              <a:defRPr sz="2300"/>
            </a:lvl9pPr>
          </a:lstStyle>
          <a:p>
            <a:endParaRPr lang="ru-RU"/>
          </a:p>
        </p:txBody>
      </p:sp>
      <p:sp>
        <p:nvSpPr>
          <p:cNvPr id="4" name="Текст 3"/>
          <p:cNvSpPr>
            <a:spLocks noGrp="1"/>
          </p:cNvSpPr>
          <p:nvPr>
            <p:ph type="body" sz="half" idx="2"/>
          </p:nvPr>
        </p:nvSpPr>
        <p:spPr>
          <a:xfrm>
            <a:off x="1482060" y="8482135"/>
            <a:ext cx="4536758" cy="1271942"/>
          </a:xfrm>
        </p:spPr>
        <p:txBody>
          <a:bodyPr/>
          <a:lstStyle>
            <a:lvl1pPr marL="0" indent="0">
              <a:buNone/>
              <a:defRPr sz="1600"/>
            </a:lvl1pPr>
            <a:lvl2pPr marL="525689" indent="0">
              <a:buNone/>
              <a:defRPr sz="1400"/>
            </a:lvl2pPr>
            <a:lvl3pPr marL="1051377" indent="0">
              <a:buNone/>
              <a:defRPr sz="1100"/>
            </a:lvl3pPr>
            <a:lvl4pPr marL="1577066" indent="0">
              <a:buNone/>
              <a:defRPr sz="1000"/>
            </a:lvl4pPr>
            <a:lvl5pPr marL="2102754" indent="0">
              <a:buNone/>
              <a:defRPr sz="1000"/>
            </a:lvl5pPr>
            <a:lvl6pPr marL="2628443" indent="0">
              <a:buNone/>
              <a:defRPr sz="1000"/>
            </a:lvl6pPr>
            <a:lvl7pPr marL="3154131" indent="0">
              <a:buNone/>
              <a:defRPr sz="1000"/>
            </a:lvl7pPr>
            <a:lvl8pPr marL="3679820" indent="0">
              <a:buNone/>
              <a:defRPr sz="1000"/>
            </a:lvl8pPr>
            <a:lvl9pPr marL="4205508"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598454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673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481916" y="434019"/>
            <a:ext cx="1701284" cy="9247306"/>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78063" y="434019"/>
            <a:ext cx="4977831" cy="9247306"/>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22.04.2017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82449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964331"/>
            <a:ext cx="6427074" cy="2152520"/>
          </a:xfrm>
        </p:spPr>
        <p:txBody>
          <a:bodyPr anchor="t"/>
          <a:lstStyle>
            <a:lvl1pPr algn="l">
              <a:defRPr sz="4600" b="1" cap="all"/>
            </a:lvl1pPr>
          </a:lstStyle>
          <a:p>
            <a:r>
              <a:rPr lang="ru-RU" smtClean="0"/>
              <a:t>Образец заголовка</a:t>
            </a:r>
            <a:endParaRPr lang="ru-RU"/>
          </a:p>
        </p:txBody>
      </p:sp>
      <p:sp>
        <p:nvSpPr>
          <p:cNvPr id="3" name="Текст 2"/>
          <p:cNvSpPr>
            <a:spLocks noGrp="1"/>
          </p:cNvSpPr>
          <p:nvPr>
            <p:ph type="body" idx="1"/>
          </p:nvPr>
        </p:nvSpPr>
        <p:spPr>
          <a:xfrm>
            <a:off x="597288" y="4593553"/>
            <a:ext cx="6427074" cy="2370781"/>
          </a:xfrm>
        </p:spPr>
        <p:txBody>
          <a:bodyPr anchor="b"/>
          <a:lstStyle>
            <a:lvl1pPr marL="0" indent="0">
              <a:buNone/>
              <a:defRPr sz="2300">
                <a:solidFill>
                  <a:schemeClr val="tx1">
                    <a:tint val="75000"/>
                  </a:schemeClr>
                </a:solidFill>
              </a:defRPr>
            </a:lvl1pPr>
            <a:lvl2pPr marL="525669" indent="0">
              <a:buNone/>
              <a:defRPr sz="2100">
                <a:solidFill>
                  <a:schemeClr val="tx1">
                    <a:tint val="75000"/>
                  </a:schemeClr>
                </a:solidFill>
              </a:defRPr>
            </a:lvl2pPr>
            <a:lvl3pPr marL="1051338" indent="0">
              <a:buNone/>
              <a:defRPr sz="1800">
                <a:solidFill>
                  <a:schemeClr val="tx1">
                    <a:tint val="75000"/>
                  </a:schemeClr>
                </a:solidFill>
              </a:defRPr>
            </a:lvl3pPr>
            <a:lvl4pPr marL="1577006" indent="0">
              <a:buNone/>
              <a:defRPr sz="1600">
                <a:solidFill>
                  <a:schemeClr val="tx1">
                    <a:tint val="75000"/>
                  </a:schemeClr>
                </a:solidFill>
              </a:defRPr>
            </a:lvl4pPr>
            <a:lvl5pPr marL="2102674" indent="0">
              <a:buNone/>
              <a:defRPr sz="1600">
                <a:solidFill>
                  <a:schemeClr val="tx1">
                    <a:tint val="75000"/>
                  </a:schemeClr>
                </a:solidFill>
              </a:defRPr>
            </a:lvl5pPr>
            <a:lvl6pPr marL="2628343" indent="0">
              <a:buNone/>
              <a:defRPr sz="1600">
                <a:solidFill>
                  <a:schemeClr val="tx1">
                    <a:tint val="75000"/>
                  </a:schemeClr>
                </a:solidFill>
              </a:defRPr>
            </a:lvl6pPr>
            <a:lvl7pPr marL="3154012" indent="0">
              <a:buNone/>
              <a:defRPr sz="1600">
                <a:solidFill>
                  <a:schemeClr val="tx1">
                    <a:tint val="75000"/>
                  </a:schemeClr>
                </a:solidFill>
              </a:defRPr>
            </a:lvl7pPr>
            <a:lvl8pPr marL="3679681" indent="0">
              <a:buNone/>
              <a:defRPr sz="1600">
                <a:solidFill>
                  <a:schemeClr val="tx1">
                    <a:tint val="75000"/>
                  </a:schemeClr>
                </a:solidFill>
              </a:defRPr>
            </a:lvl8pPr>
            <a:lvl9pPr marL="4205349"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22.04.2017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78063" y="2528839"/>
            <a:ext cx="3339558" cy="7152488"/>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843642" y="2528839"/>
            <a:ext cx="3339558" cy="7152488"/>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22.04.2017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6" y="2425976"/>
            <a:ext cx="3340871" cy="1011031"/>
          </a:xfrm>
        </p:spPr>
        <p:txBody>
          <a:bodyPr anchor="b"/>
          <a:lstStyle>
            <a:lvl1pPr marL="0" indent="0">
              <a:buNone/>
              <a:defRPr sz="2800" b="1"/>
            </a:lvl1pPr>
            <a:lvl2pPr marL="525669" indent="0">
              <a:buNone/>
              <a:defRPr sz="2300" b="1"/>
            </a:lvl2pPr>
            <a:lvl3pPr marL="1051338" indent="0">
              <a:buNone/>
              <a:defRPr sz="2100" b="1"/>
            </a:lvl3pPr>
            <a:lvl4pPr marL="1577006" indent="0">
              <a:buNone/>
              <a:defRPr sz="1800" b="1"/>
            </a:lvl4pPr>
            <a:lvl5pPr marL="2102674" indent="0">
              <a:buNone/>
              <a:defRPr sz="1800" b="1"/>
            </a:lvl5pPr>
            <a:lvl6pPr marL="2628343" indent="0">
              <a:buNone/>
              <a:defRPr sz="1800" b="1"/>
            </a:lvl6pPr>
            <a:lvl7pPr marL="3154012" indent="0">
              <a:buNone/>
              <a:defRPr sz="1800" b="1"/>
            </a:lvl7pPr>
            <a:lvl8pPr marL="3679681" indent="0">
              <a:buNone/>
              <a:defRPr sz="1800" b="1"/>
            </a:lvl8pPr>
            <a:lvl9pPr marL="4205349"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78066" y="3437007"/>
            <a:ext cx="3340871" cy="6244316"/>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20" y="2425976"/>
            <a:ext cx="3342183" cy="1011031"/>
          </a:xfrm>
        </p:spPr>
        <p:txBody>
          <a:bodyPr anchor="b"/>
          <a:lstStyle>
            <a:lvl1pPr marL="0" indent="0">
              <a:buNone/>
              <a:defRPr sz="2800" b="1"/>
            </a:lvl1pPr>
            <a:lvl2pPr marL="525669" indent="0">
              <a:buNone/>
              <a:defRPr sz="2300" b="1"/>
            </a:lvl2pPr>
            <a:lvl3pPr marL="1051338" indent="0">
              <a:buNone/>
              <a:defRPr sz="2100" b="1"/>
            </a:lvl3pPr>
            <a:lvl4pPr marL="1577006" indent="0">
              <a:buNone/>
              <a:defRPr sz="1800" b="1"/>
            </a:lvl4pPr>
            <a:lvl5pPr marL="2102674" indent="0">
              <a:buNone/>
              <a:defRPr sz="1800" b="1"/>
            </a:lvl5pPr>
            <a:lvl6pPr marL="2628343" indent="0">
              <a:buNone/>
              <a:defRPr sz="1800" b="1"/>
            </a:lvl6pPr>
            <a:lvl7pPr marL="3154012" indent="0">
              <a:buNone/>
              <a:defRPr sz="1800" b="1"/>
            </a:lvl7pPr>
            <a:lvl8pPr marL="3679681" indent="0">
              <a:buNone/>
              <a:defRPr sz="1800" b="1"/>
            </a:lvl8pPr>
            <a:lvl9pPr marL="4205349"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41020" y="3437007"/>
            <a:ext cx="3342183" cy="6244316"/>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22.04.2017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22.04.2017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22.04.2017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6" y="431508"/>
            <a:ext cx="2487604" cy="1836416"/>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56246" y="431511"/>
            <a:ext cx="4226957" cy="9249816"/>
          </a:xfrm>
        </p:spPr>
        <p:txBody>
          <a:bodyPr/>
          <a:lstStyle>
            <a:lvl1pPr>
              <a:defRPr sz="3700"/>
            </a:lvl1pPr>
            <a:lvl2pPr>
              <a:defRPr sz="3200"/>
            </a:lvl2pPr>
            <a:lvl3pPr>
              <a:defRPr sz="28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6" y="2267926"/>
            <a:ext cx="2487604" cy="7413401"/>
          </a:xfrm>
        </p:spPr>
        <p:txBody>
          <a:bodyPr/>
          <a:lstStyle>
            <a:lvl1pPr marL="0" indent="0">
              <a:buNone/>
              <a:defRPr sz="1600"/>
            </a:lvl1pPr>
            <a:lvl2pPr marL="525669" indent="0">
              <a:buNone/>
              <a:defRPr sz="1400"/>
            </a:lvl2pPr>
            <a:lvl3pPr marL="1051338" indent="0">
              <a:buNone/>
              <a:defRPr sz="1100"/>
            </a:lvl3pPr>
            <a:lvl4pPr marL="1577006" indent="0">
              <a:buNone/>
              <a:defRPr sz="1000"/>
            </a:lvl4pPr>
            <a:lvl5pPr marL="2102674" indent="0">
              <a:buNone/>
              <a:defRPr sz="1000"/>
            </a:lvl5pPr>
            <a:lvl6pPr marL="2628343" indent="0">
              <a:buNone/>
              <a:defRPr sz="1000"/>
            </a:lvl6pPr>
            <a:lvl7pPr marL="3154012" indent="0">
              <a:buNone/>
              <a:defRPr sz="1000"/>
            </a:lvl7pPr>
            <a:lvl8pPr marL="3679681" indent="0">
              <a:buNone/>
              <a:defRPr sz="1000"/>
            </a:lvl8pPr>
            <a:lvl9pPr marL="4205349"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22.04.2017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586507"/>
            <a:ext cx="4536758" cy="895630"/>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482060" y="968383"/>
            <a:ext cx="4536758" cy="6502718"/>
          </a:xfrm>
        </p:spPr>
        <p:txBody>
          <a:bodyPr/>
          <a:lstStyle>
            <a:lvl1pPr marL="0" indent="0">
              <a:buNone/>
              <a:defRPr sz="3700"/>
            </a:lvl1pPr>
            <a:lvl2pPr marL="525669" indent="0">
              <a:buNone/>
              <a:defRPr sz="3200"/>
            </a:lvl2pPr>
            <a:lvl3pPr marL="1051338" indent="0">
              <a:buNone/>
              <a:defRPr sz="2800"/>
            </a:lvl3pPr>
            <a:lvl4pPr marL="1577006" indent="0">
              <a:buNone/>
              <a:defRPr sz="2300"/>
            </a:lvl4pPr>
            <a:lvl5pPr marL="2102674" indent="0">
              <a:buNone/>
              <a:defRPr sz="2300"/>
            </a:lvl5pPr>
            <a:lvl6pPr marL="2628343" indent="0">
              <a:buNone/>
              <a:defRPr sz="2300"/>
            </a:lvl6pPr>
            <a:lvl7pPr marL="3154012" indent="0">
              <a:buNone/>
              <a:defRPr sz="2300"/>
            </a:lvl7pPr>
            <a:lvl8pPr marL="3679681" indent="0">
              <a:buNone/>
              <a:defRPr sz="2300"/>
            </a:lvl8pPr>
            <a:lvl9pPr marL="4205349" indent="0">
              <a:buNone/>
              <a:defRPr sz="2300"/>
            </a:lvl9pPr>
          </a:lstStyle>
          <a:p>
            <a:endParaRPr lang="ru-RU"/>
          </a:p>
        </p:txBody>
      </p:sp>
      <p:sp>
        <p:nvSpPr>
          <p:cNvPr id="4" name="Текст 3"/>
          <p:cNvSpPr>
            <a:spLocks noGrp="1"/>
          </p:cNvSpPr>
          <p:nvPr>
            <p:ph type="body" sz="half" idx="2"/>
          </p:nvPr>
        </p:nvSpPr>
        <p:spPr>
          <a:xfrm>
            <a:off x="1482060" y="8482135"/>
            <a:ext cx="4536758" cy="1271942"/>
          </a:xfrm>
        </p:spPr>
        <p:txBody>
          <a:bodyPr/>
          <a:lstStyle>
            <a:lvl1pPr marL="0" indent="0">
              <a:buNone/>
              <a:defRPr sz="1600"/>
            </a:lvl1pPr>
            <a:lvl2pPr marL="525669" indent="0">
              <a:buNone/>
              <a:defRPr sz="1400"/>
            </a:lvl2pPr>
            <a:lvl3pPr marL="1051338" indent="0">
              <a:buNone/>
              <a:defRPr sz="1100"/>
            </a:lvl3pPr>
            <a:lvl4pPr marL="1577006" indent="0">
              <a:buNone/>
              <a:defRPr sz="1000"/>
            </a:lvl4pPr>
            <a:lvl5pPr marL="2102674" indent="0">
              <a:buNone/>
              <a:defRPr sz="1000"/>
            </a:lvl5pPr>
            <a:lvl6pPr marL="2628343" indent="0">
              <a:buNone/>
              <a:defRPr sz="1000"/>
            </a:lvl6pPr>
            <a:lvl7pPr marL="3154012" indent="0">
              <a:buNone/>
              <a:defRPr sz="1000"/>
            </a:lvl7pPr>
            <a:lvl8pPr marL="3679681" indent="0">
              <a:buNone/>
              <a:defRPr sz="1000"/>
            </a:lvl8pPr>
            <a:lvl9pPr marL="4205349"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22.04.2017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34018"/>
            <a:ext cx="6805137" cy="1806311"/>
          </a:xfrm>
          <a:prstGeom prst="rect">
            <a:avLst/>
          </a:prstGeom>
        </p:spPr>
        <p:txBody>
          <a:bodyPr vert="horz" lIns="105135" tIns="52567" rIns="105135" bIns="52567"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528839"/>
            <a:ext cx="6805137" cy="7152488"/>
          </a:xfrm>
          <a:prstGeom prst="rect">
            <a:avLst/>
          </a:prstGeom>
        </p:spPr>
        <p:txBody>
          <a:bodyPr vert="horz" lIns="105135" tIns="52567" rIns="105135" bIns="52567"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10045097"/>
            <a:ext cx="1764295" cy="577015"/>
          </a:xfrm>
          <a:prstGeom prst="rect">
            <a:avLst/>
          </a:prstGeom>
        </p:spPr>
        <p:txBody>
          <a:bodyPr vert="horz" lIns="105135" tIns="52567" rIns="105135" bIns="52567" rtlCol="0" anchor="ctr"/>
          <a:lstStyle>
            <a:lvl1pPr algn="l">
              <a:defRPr sz="1400">
                <a:solidFill>
                  <a:schemeClr val="tx1">
                    <a:tint val="75000"/>
                  </a:schemeClr>
                </a:solidFill>
              </a:defRPr>
            </a:lvl1pPr>
          </a:lstStyle>
          <a:p>
            <a:fld id="{B4C71EC6-210F-42DE-9C53-41977AD35B3D}" type="datetimeFigureOut">
              <a:rPr lang="ru-RU" smtClean="0"/>
              <a:t>22.04.2017</a:t>
            </a:fld>
            <a:endParaRPr lang="ru-RU"/>
          </a:p>
        </p:txBody>
      </p:sp>
      <p:sp>
        <p:nvSpPr>
          <p:cNvPr id="5" name="Нижний колонтитул 4"/>
          <p:cNvSpPr>
            <a:spLocks noGrp="1"/>
          </p:cNvSpPr>
          <p:nvPr>
            <p:ph type="ftr" sz="quarter" idx="3"/>
          </p:nvPr>
        </p:nvSpPr>
        <p:spPr>
          <a:xfrm>
            <a:off x="2583432" y="10045097"/>
            <a:ext cx="2394400" cy="577015"/>
          </a:xfrm>
          <a:prstGeom prst="rect">
            <a:avLst/>
          </a:prstGeom>
        </p:spPr>
        <p:txBody>
          <a:bodyPr vert="horz" lIns="105135" tIns="52567" rIns="105135" bIns="52567"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18905" y="10045097"/>
            <a:ext cx="1764295" cy="577015"/>
          </a:xfrm>
          <a:prstGeom prst="rect">
            <a:avLst/>
          </a:prstGeom>
        </p:spPr>
        <p:txBody>
          <a:bodyPr vert="horz" lIns="105135" tIns="52567" rIns="105135" bIns="52567" rtlCol="0" anchor="ctr"/>
          <a:lstStyle>
            <a:lvl1pPr algn="r">
              <a:defRPr sz="14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51338" rtl="0" eaLnBrk="1" latinLnBrk="0" hangingPunct="1">
        <a:spcBef>
          <a:spcPct val="0"/>
        </a:spcBef>
        <a:buNone/>
        <a:defRPr sz="5100" kern="1200">
          <a:solidFill>
            <a:schemeClr val="tx1"/>
          </a:solidFill>
          <a:latin typeface="+mj-lt"/>
          <a:ea typeface="+mj-ea"/>
          <a:cs typeface="+mj-cs"/>
        </a:defRPr>
      </a:lvl1pPr>
    </p:titleStyle>
    <p:bodyStyle>
      <a:lvl1pPr marL="394250" indent="-394250" algn="l" defTabSz="1051338"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54212" indent="-328542" algn="l" defTabSz="1051338"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14171" indent="-262834" algn="l" defTabSz="1051338"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39840" indent="-262834" algn="l" defTabSz="1051338"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65509" indent="-262834" algn="l" defTabSz="1051338"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91177" indent="-262834" algn="l" defTabSz="1051338"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416846" indent="-262834" algn="l" defTabSz="1051338"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42515" indent="-262834" algn="l" defTabSz="1051338"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68185" indent="-262834" algn="l" defTabSz="1051338"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51338" rtl="0" eaLnBrk="1" latinLnBrk="0" hangingPunct="1">
        <a:defRPr sz="2100" kern="1200">
          <a:solidFill>
            <a:schemeClr val="tx1"/>
          </a:solidFill>
          <a:latin typeface="+mn-lt"/>
          <a:ea typeface="+mn-ea"/>
          <a:cs typeface="+mn-cs"/>
        </a:defRPr>
      </a:lvl1pPr>
      <a:lvl2pPr marL="525669" algn="l" defTabSz="1051338" rtl="0" eaLnBrk="1" latinLnBrk="0" hangingPunct="1">
        <a:defRPr sz="2100" kern="1200">
          <a:solidFill>
            <a:schemeClr val="tx1"/>
          </a:solidFill>
          <a:latin typeface="+mn-lt"/>
          <a:ea typeface="+mn-ea"/>
          <a:cs typeface="+mn-cs"/>
        </a:defRPr>
      </a:lvl2pPr>
      <a:lvl3pPr marL="1051338" algn="l" defTabSz="1051338" rtl="0" eaLnBrk="1" latinLnBrk="0" hangingPunct="1">
        <a:defRPr sz="2100" kern="1200">
          <a:solidFill>
            <a:schemeClr val="tx1"/>
          </a:solidFill>
          <a:latin typeface="+mn-lt"/>
          <a:ea typeface="+mn-ea"/>
          <a:cs typeface="+mn-cs"/>
        </a:defRPr>
      </a:lvl3pPr>
      <a:lvl4pPr marL="1577006" algn="l" defTabSz="1051338" rtl="0" eaLnBrk="1" latinLnBrk="0" hangingPunct="1">
        <a:defRPr sz="2100" kern="1200">
          <a:solidFill>
            <a:schemeClr val="tx1"/>
          </a:solidFill>
          <a:latin typeface="+mn-lt"/>
          <a:ea typeface="+mn-ea"/>
          <a:cs typeface="+mn-cs"/>
        </a:defRPr>
      </a:lvl4pPr>
      <a:lvl5pPr marL="2102674" algn="l" defTabSz="1051338" rtl="0" eaLnBrk="1" latinLnBrk="0" hangingPunct="1">
        <a:defRPr sz="2100" kern="1200">
          <a:solidFill>
            <a:schemeClr val="tx1"/>
          </a:solidFill>
          <a:latin typeface="+mn-lt"/>
          <a:ea typeface="+mn-ea"/>
          <a:cs typeface="+mn-cs"/>
        </a:defRPr>
      </a:lvl5pPr>
      <a:lvl6pPr marL="2628343" algn="l" defTabSz="1051338" rtl="0" eaLnBrk="1" latinLnBrk="0" hangingPunct="1">
        <a:defRPr sz="2100" kern="1200">
          <a:solidFill>
            <a:schemeClr val="tx1"/>
          </a:solidFill>
          <a:latin typeface="+mn-lt"/>
          <a:ea typeface="+mn-ea"/>
          <a:cs typeface="+mn-cs"/>
        </a:defRPr>
      </a:lvl6pPr>
      <a:lvl7pPr marL="3154012" algn="l" defTabSz="1051338" rtl="0" eaLnBrk="1" latinLnBrk="0" hangingPunct="1">
        <a:defRPr sz="2100" kern="1200">
          <a:solidFill>
            <a:schemeClr val="tx1"/>
          </a:solidFill>
          <a:latin typeface="+mn-lt"/>
          <a:ea typeface="+mn-ea"/>
          <a:cs typeface="+mn-cs"/>
        </a:defRPr>
      </a:lvl7pPr>
      <a:lvl8pPr marL="3679681" algn="l" defTabSz="1051338" rtl="0" eaLnBrk="1" latinLnBrk="0" hangingPunct="1">
        <a:defRPr sz="2100" kern="1200">
          <a:solidFill>
            <a:schemeClr val="tx1"/>
          </a:solidFill>
          <a:latin typeface="+mn-lt"/>
          <a:ea typeface="+mn-ea"/>
          <a:cs typeface="+mn-cs"/>
        </a:defRPr>
      </a:lvl8pPr>
      <a:lvl9pPr marL="4205349" algn="l" defTabSz="1051338"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34017"/>
            <a:ext cx="6805137" cy="1806311"/>
          </a:xfrm>
          <a:prstGeom prst="rect">
            <a:avLst/>
          </a:prstGeom>
        </p:spPr>
        <p:txBody>
          <a:bodyPr vert="horz" lIns="105138" tIns="52569" rIns="105138" bIns="52569"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528837"/>
            <a:ext cx="6805137" cy="7152488"/>
          </a:xfrm>
          <a:prstGeom prst="rect">
            <a:avLst/>
          </a:prstGeom>
        </p:spPr>
        <p:txBody>
          <a:bodyPr vert="horz" lIns="105138" tIns="52569" rIns="105138" bIns="52569"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10045095"/>
            <a:ext cx="1764295" cy="577015"/>
          </a:xfrm>
          <a:prstGeom prst="rect">
            <a:avLst/>
          </a:prstGeom>
        </p:spPr>
        <p:txBody>
          <a:bodyPr vert="horz" lIns="105138" tIns="52569" rIns="105138" bIns="52569" rtlCol="0" anchor="ctr"/>
          <a:lstStyle>
            <a:lvl1pPr algn="l">
              <a:defRPr sz="1400">
                <a:solidFill>
                  <a:schemeClr val="tx1">
                    <a:tint val="75000"/>
                  </a:schemeClr>
                </a:solidFill>
              </a:defRPr>
            </a:lvl1pPr>
          </a:lstStyle>
          <a:p>
            <a:pPr defTabSz="1051377"/>
            <a:fld id="{B4C71EC6-210F-42DE-9C53-41977AD35B3D}" type="datetimeFigureOut">
              <a:rPr lang="ru-RU" smtClean="0">
                <a:solidFill>
                  <a:prstClr val="black">
                    <a:tint val="75000"/>
                  </a:prstClr>
                </a:solidFill>
              </a:rPr>
              <a:pPr defTabSz="1051377"/>
              <a:t>22.04.2017</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2583432" y="10045095"/>
            <a:ext cx="2394400" cy="577015"/>
          </a:xfrm>
          <a:prstGeom prst="rect">
            <a:avLst/>
          </a:prstGeom>
        </p:spPr>
        <p:txBody>
          <a:bodyPr vert="horz" lIns="105138" tIns="52569" rIns="105138" bIns="52569" rtlCol="0" anchor="ctr"/>
          <a:lstStyle>
            <a:lvl1pPr algn="ctr">
              <a:defRPr sz="1400">
                <a:solidFill>
                  <a:schemeClr val="tx1">
                    <a:tint val="75000"/>
                  </a:schemeClr>
                </a:solidFill>
              </a:defRPr>
            </a:lvl1pPr>
          </a:lstStyle>
          <a:p>
            <a:pPr defTabSz="1051377"/>
            <a:endParaRPr lang="ru-RU">
              <a:solidFill>
                <a:prstClr val="black">
                  <a:tint val="75000"/>
                </a:prstClr>
              </a:solidFill>
            </a:endParaRPr>
          </a:p>
        </p:txBody>
      </p:sp>
      <p:sp>
        <p:nvSpPr>
          <p:cNvPr id="6" name="Номер слайда 5"/>
          <p:cNvSpPr>
            <a:spLocks noGrp="1"/>
          </p:cNvSpPr>
          <p:nvPr>
            <p:ph type="sldNum" sz="quarter" idx="4"/>
          </p:nvPr>
        </p:nvSpPr>
        <p:spPr>
          <a:xfrm>
            <a:off x="5418905" y="10045095"/>
            <a:ext cx="1764295" cy="577015"/>
          </a:xfrm>
          <a:prstGeom prst="rect">
            <a:avLst/>
          </a:prstGeom>
        </p:spPr>
        <p:txBody>
          <a:bodyPr vert="horz" lIns="105138" tIns="52569" rIns="105138" bIns="52569" rtlCol="0" anchor="ctr"/>
          <a:lstStyle>
            <a:lvl1pPr algn="r">
              <a:defRPr sz="1400">
                <a:solidFill>
                  <a:schemeClr val="tx1">
                    <a:tint val="75000"/>
                  </a:schemeClr>
                </a:solidFill>
              </a:defRPr>
            </a:lvl1pPr>
          </a:lstStyle>
          <a:p>
            <a:pPr defTabSz="1051377"/>
            <a:fld id="{B19B0651-EE4F-4900-A07F-96A6BFA9D0F0}" type="slidenum">
              <a:rPr lang="ru-RU" smtClean="0">
                <a:solidFill>
                  <a:prstClr val="black">
                    <a:tint val="75000"/>
                  </a:prstClr>
                </a:solidFill>
              </a:rPr>
              <a:pPr defTabSz="1051377"/>
              <a:t>‹#›</a:t>
            </a:fld>
            <a:endParaRPr lang="ru-RU">
              <a:solidFill>
                <a:prstClr val="black">
                  <a:tint val="75000"/>
                </a:prstClr>
              </a:solidFill>
            </a:endParaRPr>
          </a:p>
        </p:txBody>
      </p:sp>
    </p:spTree>
    <p:extLst>
      <p:ext uri="{BB962C8B-B14F-4D97-AF65-F5344CB8AC3E}">
        <p14:creationId xmlns:p14="http://schemas.microsoft.com/office/powerpoint/2010/main" val="26749876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051377" rtl="0" eaLnBrk="1" latinLnBrk="0" hangingPunct="1">
        <a:spcBef>
          <a:spcPct val="0"/>
        </a:spcBef>
        <a:buNone/>
        <a:defRPr sz="5100" kern="1200">
          <a:solidFill>
            <a:schemeClr val="tx1"/>
          </a:solidFill>
          <a:latin typeface="+mj-lt"/>
          <a:ea typeface="+mj-ea"/>
          <a:cs typeface="+mj-cs"/>
        </a:defRPr>
      </a:lvl1pPr>
    </p:titleStyle>
    <p:bodyStyle>
      <a:lvl1pPr marL="394266" indent="-394266" algn="l" defTabSz="1051377"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54244" indent="-328555" algn="l" defTabSz="1051377"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14221" indent="-262844" algn="l" defTabSz="1051377"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39910" indent="-262844" algn="l" defTabSz="1051377"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65599" indent="-262844" algn="l" defTabSz="1051377"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91287" indent="-262844" algn="l" defTabSz="1051377"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416976" indent="-262844" algn="l" defTabSz="1051377"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42664" indent="-262844" algn="l" defTabSz="1051377"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68353" indent="-262844" algn="l" defTabSz="1051377"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51377" rtl="0" eaLnBrk="1" latinLnBrk="0" hangingPunct="1">
        <a:defRPr sz="2100" kern="1200">
          <a:solidFill>
            <a:schemeClr val="tx1"/>
          </a:solidFill>
          <a:latin typeface="+mn-lt"/>
          <a:ea typeface="+mn-ea"/>
          <a:cs typeface="+mn-cs"/>
        </a:defRPr>
      </a:lvl1pPr>
      <a:lvl2pPr marL="525689" algn="l" defTabSz="1051377" rtl="0" eaLnBrk="1" latinLnBrk="0" hangingPunct="1">
        <a:defRPr sz="2100" kern="1200">
          <a:solidFill>
            <a:schemeClr val="tx1"/>
          </a:solidFill>
          <a:latin typeface="+mn-lt"/>
          <a:ea typeface="+mn-ea"/>
          <a:cs typeface="+mn-cs"/>
        </a:defRPr>
      </a:lvl2pPr>
      <a:lvl3pPr marL="1051377" algn="l" defTabSz="1051377" rtl="0" eaLnBrk="1" latinLnBrk="0" hangingPunct="1">
        <a:defRPr sz="2100" kern="1200">
          <a:solidFill>
            <a:schemeClr val="tx1"/>
          </a:solidFill>
          <a:latin typeface="+mn-lt"/>
          <a:ea typeface="+mn-ea"/>
          <a:cs typeface="+mn-cs"/>
        </a:defRPr>
      </a:lvl3pPr>
      <a:lvl4pPr marL="1577066" algn="l" defTabSz="1051377" rtl="0" eaLnBrk="1" latinLnBrk="0" hangingPunct="1">
        <a:defRPr sz="2100" kern="1200">
          <a:solidFill>
            <a:schemeClr val="tx1"/>
          </a:solidFill>
          <a:latin typeface="+mn-lt"/>
          <a:ea typeface="+mn-ea"/>
          <a:cs typeface="+mn-cs"/>
        </a:defRPr>
      </a:lvl4pPr>
      <a:lvl5pPr marL="2102754" algn="l" defTabSz="1051377" rtl="0" eaLnBrk="1" latinLnBrk="0" hangingPunct="1">
        <a:defRPr sz="2100" kern="1200">
          <a:solidFill>
            <a:schemeClr val="tx1"/>
          </a:solidFill>
          <a:latin typeface="+mn-lt"/>
          <a:ea typeface="+mn-ea"/>
          <a:cs typeface="+mn-cs"/>
        </a:defRPr>
      </a:lvl5pPr>
      <a:lvl6pPr marL="2628443" algn="l" defTabSz="1051377" rtl="0" eaLnBrk="1" latinLnBrk="0" hangingPunct="1">
        <a:defRPr sz="2100" kern="1200">
          <a:solidFill>
            <a:schemeClr val="tx1"/>
          </a:solidFill>
          <a:latin typeface="+mn-lt"/>
          <a:ea typeface="+mn-ea"/>
          <a:cs typeface="+mn-cs"/>
        </a:defRPr>
      </a:lvl6pPr>
      <a:lvl7pPr marL="3154131" algn="l" defTabSz="1051377" rtl="0" eaLnBrk="1" latinLnBrk="0" hangingPunct="1">
        <a:defRPr sz="2100" kern="1200">
          <a:solidFill>
            <a:schemeClr val="tx1"/>
          </a:solidFill>
          <a:latin typeface="+mn-lt"/>
          <a:ea typeface="+mn-ea"/>
          <a:cs typeface="+mn-cs"/>
        </a:defRPr>
      </a:lvl7pPr>
      <a:lvl8pPr marL="3679820" algn="l" defTabSz="1051377" rtl="0" eaLnBrk="1" latinLnBrk="0" hangingPunct="1">
        <a:defRPr sz="2100" kern="1200">
          <a:solidFill>
            <a:schemeClr val="tx1"/>
          </a:solidFill>
          <a:latin typeface="+mn-lt"/>
          <a:ea typeface="+mn-ea"/>
          <a:cs typeface="+mn-cs"/>
        </a:defRPr>
      </a:lvl8pPr>
      <a:lvl9pPr marL="4205508" algn="l" defTabSz="1051377"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3" Type="http://schemas.microsoft.com/office/2007/relationships/hdphoto" Target="../media/hdphoto11.wdp"/><Relationship Id="rId7" Type="http://schemas.openxmlformats.org/officeDocument/2006/relationships/image" Target="../media/image32.jpeg"/><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image" Target="../media/image31.jpeg"/><Relationship Id="rId11" Type="http://schemas.microsoft.com/office/2007/relationships/hdphoto" Target="../media/hdphoto14.wdp"/><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png"/><Relationship Id="rId9"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hyperlink" Target="http://images.yandex.ru/yandsearch?img_url=http://bestgif.ru/_ph/30/2/134276202.gif&amp;iorient=&amp;icolor=&amp;p=10&amp;site=&amp;text=%D0%B7%D0%B8%D0%BC%D0%B0,%20%20%D0%B4%D0%B5%D1%82%D0%B8%20%D0%B8%20%D0%BF%D0%B4%D0%B4&amp;wp=&amp;pos=312&amp;isize=&amp;type=&amp;recent=&amp;rpt=simage&amp;itype=&amp;nojs=1"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41.jpeg"/><Relationship Id="rId3" Type="http://schemas.microsoft.com/office/2007/relationships/hdphoto" Target="../media/hdphoto3.wdp"/><Relationship Id="rId7" Type="http://schemas.openxmlformats.org/officeDocument/2006/relationships/image" Target="../media/image40.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7.gif"/></Relationships>
</file>

<file path=ppt/slides/_rels/slide13.xml.rels><?xml version="1.0" encoding="UTF-8" standalone="yes"?>
<Relationships xmlns="http://schemas.openxmlformats.org/package/2006/relationships"><Relationship Id="rId8" Type="http://schemas.openxmlformats.org/officeDocument/2006/relationships/image" Target="../media/image7.gif"/><Relationship Id="rId3" Type="http://schemas.microsoft.com/office/2007/relationships/hdphoto" Target="../media/hdphoto15.wdp"/><Relationship Id="rId7" Type="http://schemas.microsoft.com/office/2007/relationships/hdphoto" Target="../media/hdphoto16.wdp"/><Relationship Id="rId2"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6.jpeg"/><Relationship Id="rId1" Type="http://schemas.openxmlformats.org/officeDocument/2006/relationships/slideLayout" Target="../slideLayouts/slideLayout4.xml"/><Relationship Id="rId4" Type="http://schemas.openxmlformats.org/officeDocument/2006/relationships/image" Target="../media/image7.gif"/></Relationships>
</file>

<file path=ppt/slides/_rels/slide15.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6.jpeg"/><Relationship Id="rId1" Type="http://schemas.openxmlformats.org/officeDocument/2006/relationships/slideLayout" Target="../slideLayouts/slideLayout4.xml"/><Relationship Id="rId5" Type="http://schemas.openxmlformats.org/officeDocument/2006/relationships/image" Target="../media/image47.jpg"/><Relationship Id="rId4" Type="http://schemas.openxmlformats.org/officeDocument/2006/relationships/image" Target="../media/image7.gif"/></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51.jpeg"/><Relationship Id="rId3" Type="http://schemas.microsoft.com/office/2007/relationships/hdphoto" Target="../media/hdphoto3.wdp"/><Relationship Id="rId7"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hyperlink" Target="http://images.yandex.ru/yandsearch?img_url=http://cs4483.userapi.com/u33668856/-14/x_2a75836b.jpg&amp;iorient=&amp;icolor=&amp;site=&amp;text=%D0%BD%D0%BE%D0%B2%D0%BE%D0%B3%D0%BE%D0%B4%D0%BD%D1%8F%D1%8F%20%D1%81%D0%BD%D0%B5%D0%B6%D0%B8%D0%BD%D0%BA%D0%B0&amp;wp=&amp;pos=2&amp;isize=&amp;type=&amp;recent=&amp;rpt=simage&amp;itype=&amp;nojs=1" TargetMode="External"/><Relationship Id="rId9" Type="http://schemas.microsoft.com/office/2007/relationships/hdphoto" Target="../media/hdphoto18.wdp"/></Relationships>
</file>

<file path=ppt/slides/_rels/slide18.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jpeg"/><Relationship Id="rId1" Type="http://schemas.openxmlformats.org/officeDocument/2006/relationships/slideLayout" Target="../slideLayouts/slideLayout4.xml"/><Relationship Id="rId6" Type="http://schemas.microsoft.com/office/2007/relationships/hdphoto" Target="../media/hdphoto19.wdp"/><Relationship Id="rId5" Type="http://schemas.openxmlformats.org/officeDocument/2006/relationships/image" Target="../media/image52.jpeg"/><Relationship Id="rId4" Type="http://schemas.openxmlformats.org/officeDocument/2006/relationships/image" Target="../media/image7.gif"/></Relationships>
</file>

<file path=ppt/slides/_rels/slide19.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jpeg"/><Relationship Id="rId1" Type="http://schemas.openxmlformats.org/officeDocument/2006/relationships/slideLayout" Target="../slideLayouts/slideLayout4.xml"/><Relationship Id="rId5" Type="http://schemas.openxmlformats.org/officeDocument/2006/relationships/image" Target="../media/image53.jpg"/><Relationship Id="rId4" Type="http://schemas.openxmlformats.org/officeDocument/2006/relationships/image" Target="../media/image7.gif"/></Relationships>
</file>

<file path=ppt/slides/_rels/slide2.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7.gif"/><Relationship Id="rId5" Type="http://schemas.openxmlformats.org/officeDocument/2006/relationships/image" Target="../media/image6.pn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jpeg"/><Relationship Id="rId1" Type="http://schemas.openxmlformats.org/officeDocument/2006/relationships/slideLayout" Target="../slideLayouts/slideLayout4.xml"/><Relationship Id="rId6" Type="http://schemas.microsoft.com/office/2007/relationships/hdphoto" Target="../media/hdphoto20.wdp"/><Relationship Id="rId5" Type="http://schemas.openxmlformats.org/officeDocument/2006/relationships/image" Target="../media/image54.jpeg"/><Relationship Id="rId4" Type="http://schemas.openxmlformats.org/officeDocument/2006/relationships/image" Target="../media/image7.gif"/></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21.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8" Type="http://schemas.openxmlformats.org/officeDocument/2006/relationships/image" Target="../media/image61.jpeg"/><Relationship Id="rId3" Type="http://schemas.microsoft.com/office/2007/relationships/hdphoto" Target="../media/hdphoto3.wdp"/><Relationship Id="rId7" Type="http://schemas.openxmlformats.org/officeDocument/2006/relationships/image" Target="../media/image60.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59.jpg"/><Relationship Id="rId5" Type="http://schemas.openxmlformats.org/officeDocument/2006/relationships/image" Target="../media/image58.jpe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jpe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8" Type="http://schemas.openxmlformats.org/officeDocument/2006/relationships/image" Target="../media/image7.gif"/><Relationship Id="rId3" Type="http://schemas.microsoft.com/office/2007/relationships/hdphoto" Target="../media/hdphoto15.wdp"/><Relationship Id="rId7" Type="http://schemas.openxmlformats.org/officeDocument/2006/relationships/image" Target="../media/image64.png"/><Relationship Id="rId2" Type="http://schemas.openxmlformats.org/officeDocument/2006/relationships/image" Target="../media/image42.jpeg"/><Relationship Id="rId1" Type="http://schemas.openxmlformats.org/officeDocument/2006/relationships/slideLayout" Target="../slideLayouts/slideLayout13.xml"/><Relationship Id="rId6" Type="http://schemas.openxmlformats.org/officeDocument/2006/relationships/image" Target="../media/image63.png"/><Relationship Id="rId5" Type="http://schemas.microsoft.com/office/2007/relationships/hdphoto" Target="../media/hdphoto22.wdp"/><Relationship Id="rId4" Type="http://schemas.openxmlformats.org/officeDocument/2006/relationships/image" Target="../media/image62.jpe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3.wdp"/><Relationship Id="rId7" Type="http://schemas.openxmlformats.org/officeDocument/2006/relationships/image" Target="../media/image7.gif"/><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10.png"/><Relationship Id="rId5" Type="http://schemas.microsoft.com/office/2007/relationships/hdphoto" Target="../media/hdphoto4.wdp"/><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12.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3.wdp"/><Relationship Id="rId7" Type="http://schemas.openxmlformats.org/officeDocument/2006/relationships/image" Target="../media/image15.jpe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4.png"/><Relationship Id="rId10" Type="http://schemas.microsoft.com/office/2007/relationships/hdphoto" Target="../media/hdphoto8.wdp"/><Relationship Id="rId4" Type="http://schemas.openxmlformats.org/officeDocument/2006/relationships/image" Target="../media/image13.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9.wdp"/><Relationship Id="rId5" Type="http://schemas.openxmlformats.org/officeDocument/2006/relationships/image" Target="../media/image17.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10.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7.jpeg"/><Relationship Id="rId3" Type="http://schemas.microsoft.com/office/2007/relationships/hdphoto" Target="../media/hdphoto11.wdp"/><Relationship Id="rId7" Type="http://schemas.openxmlformats.org/officeDocument/2006/relationships/image" Target="../media/image23.jpeg"/><Relationship Id="rId12" Type="http://schemas.openxmlformats.org/officeDocument/2006/relationships/image" Target="../media/image26.jpeg"/><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image" Target="../media/image22.jpeg"/><Relationship Id="rId11" Type="http://schemas.microsoft.com/office/2007/relationships/hdphoto" Target="../media/hdphoto13.wdp"/><Relationship Id="rId5" Type="http://schemas.openxmlformats.org/officeDocument/2006/relationships/image" Target="../media/image21.jpeg"/><Relationship Id="rId15" Type="http://schemas.openxmlformats.org/officeDocument/2006/relationships/image" Target="../media/image29.png"/><Relationship Id="rId10" Type="http://schemas.openxmlformats.org/officeDocument/2006/relationships/image" Target="../media/image25.jpeg"/><Relationship Id="rId4" Type="http://schemas.openxmlformats.org/officeDocument/2006/relationships/hyperlink" Target="http://images.yandex.ru/yandsearch?img_url=http://cs4483.userapi.com/u33668856/-14/x_2a75836b.jpg&amp;iorient=&amp;icolor=&amp;site=&amp;text=%D0%BD%D0%BE%D0%B2%D0%BE%D0%B3%D0%BE%D0%B4%D0%BD%D1%8F%D1%8F%20%D1%81%D0%BD%D0%B5%D0%B6%D0%B8%D0%BD%D0%BA%D0%B0&amp;wp=&amp;pos=2&amp;isize=&amp;type=&amp;recent=&amp;rpt=simage&amp;itype=&amp;nojs=1" TargetMode="External"/><Relationship Id="rId9" Type="http://schemas.microsoft.com/office/2007/relationships/hdphoto" Target="../media/hdphoto12.wdp"/><Relationship Id="rId1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b="5335"/>
          <a:stretch/>
        </p:blipFill>
        <p:spPr>
          <a:xfrm>
            <a:off x="0" y="1"/>
            <a:ext cx="7647822" cy="10837862"/>
          </a:xfrm>
          <a:prstGeom prst="rect">
            <a:avLst/>
          </a:prstGeom>
        </p:spPr>
      </p:pic>
      <p:sp>
        <p:nvSpPr>
          <p:cNvPr id="2" name="Заголовок 1"/>
          <p:cNvSpPr>
            <a:spLocks noGrp="1"/>
          </p:cNvSpPr>
          <p:nvPr>
            <p:ph type="ctrTitle"/>
          </p:nvPr>
        </p:nvSpPr>
        <p:spPr>
          <a:xfrm>
            <a:off x="1875223" y="4821504"/>
            <a:ext cx="5118947" cy="426734"/>
          </a:xfrm>
        </p:spPr>
        <p:txBody>
          <a:bodyPr>
            <a:normAutofit fontScale="90000"/>
          </a:bodyPr>
          <a:lstStyle/>
          <a:p>
            <a:pPr lvl="0">
              <a:spcBef>
                <a:spcPct val="20000"/>
              </a:spcBef>
            </a:pP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600" b="1" dirty="0">
                <a:solidFill>
                  <a:srgbClr val="002060"/>
                </a:solidFill>
                <a:latin typeface="Monotype Corsiva" panose="03010101010201010101" pitchFamily="66" charset="0"/>
                <a:ea typeface="+mn-ea"/>
                <a:cs typeface="Times New Roman" panose="02020603050405020304" pitchFamily="18" charset="0"/>
              </a:rPr>
              <a:t>«Приключения Буратино в стране Светофории»</a:t>
            </a:r>
            <a:r>
              <a:rPr lang="ru-RU" sz="3600" b="1" dirty="0">
                <a:solidFill>
                  <a:srgbClr val="FF0000"/>
                </a:solidFill>
                <a:latin typeface="Monotype Corsiva" panose="03010101010201010101" pitchFamily="66" charset="0"/>
                <a:ea typeface="+mn-ea"/>
                <a:cs typeface="Times New Roman" panose="02020603050405020304" pitchFamily="18" charset="0"/>
              </a:rPr>
              <a:t/>
            </a:r>
            <a:br>
              <a:rPr lang="ru-RU" sz="3600" b="1" dirty="0">
                <a:solidFill>
                  <a:srgbClr val="FF0000"/>
                </a:solidFill>
                <a:latin typeface="Monotype Corsiva" panose="03010101010201010101" pitchFamily="66" charset="0"/>
                <a:ea typeface="+mn-ea"/>
                <a:cs typeface="Times New Roman" panose="02020603050405020304" pitchFamily="18" charset="0"/>
              </a:rPr>
            </a:br>
            <a:endParaRPr lang="ru-RU" sz="3600" dirty="0">
              <a:latin typeface="Monotype Corsiva" panose="03010101010201010101" pitchFamily="66" charset="0"/>
              <a:cs typeface="Times New Roman" panose="02020603050405020304" pitchFamily="18" charset="0"/>
            </a:endParaRPr>
          </a:p>
        </p:txBody>
      </p:sp>
      <p:sp>
        <p:nvSpPr>
          <p:cNvPr id="6" name="Прямоугольник 5"/>
          <p:cNvSpPr/>
          <p:nvPr/>
        </p:nvSpPr>
        <p:spPr>
          <a:xfrm>
            <a:off x="1677289" y="212769"/>
            <a:ext cx="5596599" cy="984933"/>
          </a:xfrm>
          <a:prstGeom prst="rect">
            <a:avLst/>
          </a:prstGeom>
        </p:spPr>
        <p:txBody>
          <a:bodyPr wrap="square" lIns="105135" tIns="52567" rIns="105135" bIns="52567">
            <a:spAutoFit/>
          </a:bodyPr>
          <a:lstStyle/>
          <a:p>
            <a:pPr algn="ctr"/>
            <a:r>
              <a:rPr lang="ru-RU" sz="1400" dirty="0">
                <a:solidFill>
                  <a:srgbClr val="000000"/>
                </a:solidFill>
                <a:latin typeface="Times New Roman"/>
                <a:ea typeface="Times New Roman"/>
              </a:rPr>
              <a:t>Муниципальное </a:t>
            </a:r>
            <a:r>
              <a:rPr lang="ru-RU" sz="1400" dirty="0" smtClean="0">
                <a:solidFill>
                  <a:srgbClr val="000000"/>
                </a:solidFill>
                <a:latin typeface="Times New Roman"/>
                <a:ea typeface="Times New Roman"/>
              </a:rPr>
              <a:t>бюджетное дошкольное </a:t>
            </a:r>
            <a:r>
              <a:rPr lang="ru-RU" sz="1400" dirty="0">
                <a:solidFill>
                  <a:srgbClr val="000000"/>
                </a:solidFill>
                <a:latin typeface="Times New Roman"/>
                <a:ea typeface="Times New Roman"/>
              </a:rPr>
              <a:t>образовательное учреждение</a:t>
            </a:r>
            <a:r>
              <a:rPr lang="ru-RU" sz="1400" dirty="0">
                <a:solidFill>
                  <a:prstClr val="black"/>
                </a:solidFill>
                <a:latin typeface="Times New Roman CYR"/>
                <a:ea typeface="Times New Roman"/>
              </a:rPr>
              <a:t/>
            </a:r>
            <a:br>
              <a:rPr lang="ru-RU" sz="1400" dirty="0">
                <a:solidFill>
                  <a:prstClr val="black"/>
                </a:solidFill>
                <a:latin typeface="Times New Roman CYR"/>
                <a:ea typeface="Times New Roman"/>
              </a:rPr>
            </a:br>
            <a:r>
              <a:rPr lang="ru-RU" sz="1400" dirty="0">
                <a:solidFill>
                  <a:srgbClr val="000000"/>
                </a:solidFill>
                <a:latin typeface="Times New Roman"/>
                <a:ea typeface="Times New Roman"/>
              </a:rPr>
              <a:t>«Детский сад общеразвивающего вида № 7» МО</a:t>
            </a:r>
            <a:r>
              <a:rPr lang="ru-RU" sz="1400" dirty="0">
                <a:solidFill>
                  <a:prstClr val="black"/>
                </a:solidFill>
                <a:latin typeface="Times New Roman CYR"/>
                <a:ea typeface="Times New Roman"/>
              </a:rPr>
              <a:t/>
            </a:r>
            <a:br>
              <a:rPr lang="ru-RU" sz="1400" dirty="0">
                <a:solidFill>
                  <a:prstClr val="black"/>
                </a:solidFill>
                <a:latin typeface="Times New Roman CYR"/>
                <a:ea typeface="Times New Roman"/>
              </a:rPr>
            </a:br>
            <a:r>
              <a:rPr lang="ru-RU" sz="1400" dirty="0">
                <a:solidFill>
                  <a:srgbClr val="000000"/>
                </a:solidFill>
                <a:latin typeface="Times New Roman"/>
                <a:ea typeface="Times New Roman"/>
              </a:rPr>
              <a:t>«Лениногорского муниципального района» Республики Татарстан</a:t>
            </a:r>
            <a:r>
              <a:rPr lang="ru-RU" sz="1400" dirty="0">
                <a:solidFill>
                  <a:prstClr val="black"/>
                </a:solidFill>
                <a:latin typeface="Times New Roman CYR"/>
                <a:ea typeface="Times New Roman"/>
              </a:rPr>
              <a:t/>
            </a:r>
            <a:br>
              <a:rPr lang="ru-RU" sz="1400" dirty="0">
                <a:solidFill>
                  <a:prstClr val="black"/>
                </a:solidFill>
                <a:latin typeface="Times New Roman CYR"/>
                <a:ea typeface="Times New Roman"/>
              </a:rPr>
            </a:br>
            <a:endParaRPr lang="ru-RU" sz="1400" dirty="0">
              <a:solidFill>
                <a:prstClr val="black"/>
              </a:solidFill>
            </a:endParaRPr>
          </a:p>
        </p:txBody>
      </p:sp>
      <p:pic>
        <p:nvPicPr>
          <p:cNvPr id="4" name="Рисунок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216269" y="6538482"/>
            <a:ext cx="4736010" cy="2850929"/>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6654" y="1197702"/>
            <a:ext cx="1323202" cy="2133673"/>
          </a:xfrm>
          <a:prstGeom prst="rect">
            <a:avLst/>
          </a:prstGeom>
        </p:spPr>
      </p:pic>
      <p:sp>
        <p:nvSpPr>
          <p:cNvPr id="9" name="Прямоугольник 8"/>
          <p:cNvSpPr/>
          <p:nvPr/>
        </p:nvSpPr>
        <p:spPr>
          <a:xfrm>
            <a:off x="922514" y="3199910"/>
            <a:ext cx="6192588" cy="4333706"/>
          </a:xfrm>
          <a:prstGeom prst="rect">
            <a:avLst/>
          </a:prstGeom>
        </p:spPr>
        <p:txBody>
          <a:bodyPr wrap="square" lIns="105135" tIns="52567" rIns="105135" bIns="52567">
            <a:spAutoFit/>
          </a:bodyPr>
          <a:lstStyle/>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Информационный журнал</a:t>
            </a: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по </a:t>
            </a:r>
            <a:r>
              <a:rPr lang="ru-RU" b="1" dirty="0">
                <a:solidFill>
                  <a:prstClr val="black"/>
                </a:solidFill>
                <a:latin typeface="Times New Roman" panose="02020603050405020304" pitchFamily="18" charset="0"/>
                <a:cs typeface="Times New Roman" panose="02020603050405020304" pitchFamily="18" charset="0"/>
              </a:rPr>
              <a:t>правилам дорожного </a:t>
            </a:r>
            <a:r>
              <a:rPr lang="ru-RU" b="1" dirty="0" smtClean="0">
                <a:solidFill>
                  <a:prstClr val="black"/>
                </a:solidFill>
                <a:latin typeface="Times New Roman" panose="02020603050405020304" pitchFamily="18" charset="0"/>
                <a:cs typeface="Times New Roman" panose="02020603050405020304" pitchFamily="18" charset="0"/>
              </a:rPr>
              <a:t>движения </a:t>
            </a: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для </a:t>
            </a:r>
            <a:r>
              <a:rPr lang="ru-RU" b="1" dirty="0">
                <a:solidFill>
                  <a:prstClr val="black"/>
                </a:solidFill>
                <a:latin typeface="Times New Roman" panose="02020603050405020304" pitchFamily="18" charset="0"/>
                <a:cs typeface="Times New Roman" panose="02020603050405020304" pitchFamily="18" charset="0"/>
              </a:rPr>
              <a:t>родителей и детей   </a:t>
            </a: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выпуск №2</a:t>
            </a: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2" y="9883427"/>
            <a:ext cx="3343738" cy="752491"/>
          </a:xfrm>
          <a:prstGeom prst="rect">
            <a:avLst/>
          </a:prstGeom>
          <a:noFill/>
        </p:spPr>
        <p:txBody>
          <a:bodyPr wrap="square" lIns="105135" tIns="52567" rIns="105135" bIns="52567" rtlCol="0">
            <a:spAutoFit/>
          </a:bodyPr>
          <a:lstStyle/>
          <a:p>
            <a:pPr lvl="0" algn="ctr"/>
            <a:endParaRPr lang="ru-RU" sz="1400" dirty="0" smtClean="0">
              <a:solidFill>
                <a:prstClr val="black"/>
              </a:solidFill>
              <a:latin typeface="Times New Roman" panose="02020603050405020304" pitchFamily="18" charset="0"/>
              <a:cs typeface="Times New Roman" panose="02020603050405020304" pitchFamily="18" charset="0"/>
            </a:endParaRPr>
          </a:p>
          <a:p>
            <a:pPr lvl="0" algn="ctr"/>
            <a:r>
              <a:rPr lang="ru-RU" sz="1400" dirty="0" smtClean="0">
                <a:solidFill>
                  <a:prstClr val="black"/>
                </a:solidFill>
                <a:latin typeface="Times New Roman" panose="02020603050405020304" pitchFamily="18" charset="0"/>
                <a:cs typeface="Times New Roman" panose="02020603050405020304" pitchFamily="18" charset="0"/>
              </a:rPr>
              <a:t>Лениногорск</a:t>
            </a:r>
            <a:r>
              <a:rPr lang="ru-RU" sz="1400" dirty="0">
                <a:solidFill>
                  <a:prstClr val="black"/>
                </a:solidFill>
                <a:latin typeface="Times New Roman" panose="02020603050405020304" pitchFamily="18" charset="0"/>
                <a:cs typeface="Times New Roman" panose="02020603050405020304" pitchFamily="18" charset="0"/>
              </a:rPr>
              <a:t>,</a:t>
            </a:r>
          </a:p>
          <a:p>
            <a:pPr lvl="0" algn="ctr"/>
            <a:r>
              <a:rPr lang="ru-RU" sz="1400" dirty="0">
                <a:solidFill>
                  <a:prstClr val="black"/>
                </a:solidFill>
                <a:latin typeface="Times New Roman" panose="02020603050405020304" pitchFamily="18" charset="0"/>
                <a:cs typeface="Times New Roman" panose="02020603050405020304" pitchFamily="18" charset="0"/>
              </a:rPr>
              <a:t> Февраль 2017 г.</a:t>
            </a:r>
          </a:p>
        </p:txBody>
      </p:sp>
    </p:spTree>
    <p:extLst>
      <p:ext uri="{BB962C8B-B14F-4D97-AF65-F5344CB8AC3E}">
        <p14:creationId xmlns:p14="http://schemas.microsoft.com/office/powerpoint/2010/main" val="3368125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0"/>
            <a:ext cx="7590314" cy="10837863"/>
          </a:xfrm>
          <a:prstGeom prst="rect">
            <a:avLst/>
          </a:prstGeom>
        </p:spPr>
      </p:pic>
      <p:sp>
        <p:nvSpPr>
          <p:cNvPr id="5125" name="Прямоугольник 9"/>
          <p:cNvSpPr>
            <a:spLocks noChangeArrowheads="1"/>
          </p:cNvSpPr>
          <p:nvPr/>
        </p:nvSpPr>
        <p:spPr bwMode="auto">
          <a:xfrm>
            <a:off x="127772" y="1919205"/>
            <a:ext cx="3780632" cy="38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800" b="1">
                <a:solidFill>
                  <a:prstClr val="black"/>
                </a:solidFill>
                <a:latin typeface="Times New Roman" pitchFamily="18" charset="0"/>
                <a:cs typeface="Times New Roman" pitchFamily="18" charset="0"/>
              </a:rPr>
              <a:t> </a:t>
            </a:r>
            <a:endParaRPr lang="ru-RU" altLang="ru-RU" sz="1400">
              <a:solidFill>
                <a:prstClr val="black"/>
              </a:solidFill>
              <a:latin typeface="Arial" charset="0"/>
            </a:endParaRPr>
          </a:p>
        </p:txBody>
      </p:sp>
      <p:sp>
        <p:nvSpPr>
          <p:cNvPr id="5126" name="Прямоугольник 9"/>
          <p:cNvSpPr>
            <a:spLocks noChangeArrowheads="1"/>
          </p:cNvSpPr>
          <p:nvPr/>
        </p:nvSpPr>
        <p:spPr bwMode="auto">
          <a:xfrm>
            <a:off x="4415991" y="8491543"/>
            <a:ext cx="3145275" cy="58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27" name="Прямоугольник 9"/>
          <p:cNvSpPr>
            <a:spLocks noChangeArrowheads="1"/>
          </p:cNvSpPr>
          <p:nvPr/>
        </p:nvSpPr>
        <p:spPr bwMode="auto">
          <a:xfrm>
            <a:off x="4415991" y="8406872"/>
            <a:ext cx="3145275" cy="80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29" name="Прямоугольник 9"/>
          <p:cNvSpPr>
            <a:spLocks noChangeArrowheads="1"/>
          </p:cNvSpPr>
          <p:nvPr/>
        </p:nvSpPr>
        <p:spPr bwMode="auto">
          <a:xfrm>
            <a:off x="1622663" y="1421414"/>
            <a:ext cx="4050177" cy="328309"/>
          </a:xfrm>
          <a:prstGeom prst="rect">
            <a:avLst/>
          </a:prstGeom>
          <a:solidFill>
            <a:schemeClr val="bg1"/>
          </a:solidFill>
          <a:ln>
            <a:noFill/>
          </a:ln>
        </p:spPr>
        <p:txBody>
          <a:bodyPr wrap="square"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fontAlgn="base" hangingPunct="1">
              <a:spcBef>
                <a:spcPct val="0"/>
              </a:spcBef>
              <a:spcAft>
                <a:spcPct val="0"/>
              </a:spcAft>
              <a:buFont typeface="Arial" charset="0"/>
              <a:buNone/>
              <a:defRPr/>
            </a:pPr>
            <a:endParaRPr lang="ru-RU" altLang="ru-RU" sz="1400" dirty="0">
              <a:solidFill>
                <a:prstClr val="black"/>
              </a:solidFill>
              <a:latin typeface="Arial" charset="0"/>
            </a:endParaRPr>
          </a:p>
        </p:txBody>
      </p:sp>
      <p:sp>
        <p:nvSpPr>
          <p:cNvPr id="5131" name="Прямоугольник 9"/>
          <p:cNvSpPr>
            <a:spLocks noChangeArrowheads="1"/>
          </p:cNvSpPr>
          <p:nvPr/>
        </p:nvSpPr>
        <p:spPr bwMode="auto">
          <a:xfrm>
            <a:off x="287048" y="4991818"/>
            <a:ext cx="3572347" cy="36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i="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32" name="Прямоугольник 20"/>
          <p:cNvSpPr>
            <a:spLocks noChangeArrowheads="1"/>
          </p:cNvSpPr>
          <p:nvPr/>
        </p:nvSpPr>
        <p:spPr bwMode="auto">
          <a:xfrm>
            <a:off x="1636524" y="383844"/>
            <a:ext cx="2779464" cy="36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a:t>
            </a:r>
          </a:p>
        </p:txBody>
      </p:sp>
      <p:sp>
        <p:nvSpPr>
          <p:cNvPr id="4" name="Заголовок 3"/>
          <p:cNvSpPr>
            <a:spLocks noGrp="1"/>
          </p:cNvSpPr>
          <p:nvPr>
            <p:ph type="title"/>
          </p:nvPr>
        </p:nvSpPr>
        <p:spPr>
          <a:xfrm>
            <a:off x="1082234" y="980891"/>
            <a:ext cx="4986033" cy="689419"/>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«В гостях у сказки»</a:t>
            </a:r>
          </a:p>
        </p:txBody>
      </p:sp>
      <p:sp>
        <p:nvSpPr>
          <p:cNvPr id="5" name="Объект 4"/>
          <p:cNvSpPr>
            <a:spLocks noGrp="1"/>
          </p:cNvSpPr>
          <p:nvPr>
            <p:ph sz="half" idx="1"/>
          </p:nvPr>
        </p:nvSpPr>
        <p:spPr>
          <a:xfrm>
            <a:off x="927546" y="1919208"/>
            <a:ext cx="5711203" cy="7762120"/>
          </a:xfrm>
        </p:spPr>
        <p:txBody>
          <a:bodyPr>
            <a:normAutofit/>
          </a:bodyPr>
          <a:lstStyle/>
          <a:p>
            <a:pPr marL="0" indent="0" fontAlgn="base">
              <a:spcBef>
                <a:spcPct val="0"/>
              </a:spcBef>
              <a:spcAft>
                <a:spcPct val="0"/>
              </a:spcAft>
              <a:buNone/>
            </a:pPr>
            <a:r>
              <a:rPr lang="ru-RU" altLang="ru-RU" sz="2100" dirty="0">
                <a:solidFill>
                  <a:srgbClr val="000000"/>
                </a:solidFill>
                <a:latin typeface="Times New Roman" pitchFamily="18" charset="0"/>
                <a:cs typeface="Times New Roman" pitchFamily="18" charset="0"/>
              </a:rPr>
              <a:t> </a:t>
            </a:r>
            <a:endParaRPr lang="ru-RU" sz="1600" dirty="0"/>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2837" y="1325464"/>
            <a:ext cx="1032098" cy="1412263"/>
          </a:xfrm>
          <a:prstGeom prst="rect">
            <a:avLst/>
          </a:prstGeom>
        </p:spPr>
      </p:pic>
      <p:sp>
        <p:nvSpPr>
          <p:cNvPr id="2" name="Прямоугольник 1"/>
          <p:cNvSpPr/>
          <p:nvPr/>
        </p:nvSpPr>
        <p:spPr>
          <a:xfrm>
            <a:off x="927546" y="4645607"/>
            <a:ext cx="5949380" cy="984933"/>
          </a:xfrm>
          <a:prstGeom prst="rect">
            <a:avLst/>
          </a:prstGeom>
        </p:spPr>
        <p:txBody>
          <a:bodyPr wrap="square" lIns="105135" tIns="52567" rIns="105135" bIns="52567">
            <a:spAutoFit/>
          </a:bodyPr>
          <a:lstStyle/>
          <a:p>
            <a:endParaRPr lang="ru-RU" altLang="ru-RU" sz="1400" dirty="0">
              <a:latin typeface="Times New Roman" pitchFamily="18" charset="0"/>
              <a:cs typeface="Times New Roman" pitchFamily="18" charset="0"/>
            </a:endParaRPr>
          </a:p>
          <a:p>
            <a:endParaRPr lang="ru-RU" altLang="ru-RU" sz="1400" dirty="0">
              <a:latin typeface="Times New Roman" pitchFamily="18" charset="0"/>
              <a:cs typeface="Times New Roman" pitchFamily="18" charset="0"/>
            </a:endParaRPr>
          </a:p>
          <a:p>
            <a:endParaRPr lang="ru-RU" altLang="ru-RU" sz="1400" dirty="0">
              <a:latin typeface="Times New Roman" pitchFamily="18" charset="0"/>
              <a:cs typeface="Times New Roman" pitchFamily="18" charset="0"/>
            </a:endParaRPr>
          </a:p>
          <a:p>
            <a:endParaRPr lang="ru-RU" altLang="ru-RU" sz="1400" dirty="0">
              <a:latin typeface="Times New Roman" pitchFamily="18" charset="0"/>
              <a:cs typeface="Times New Roman" pitchFamily="18" charset="0"/>
            </a:endParaRPr>
          </a:p>
        </p:txBody>
      </p:sp>
      <p:sp>
        <p:nvSpPr>
          <p:cNvPr id="6" name="Прямоугольник 5"/>
          <p:cNvSpPr/>
          <p:nvPr/>
        </p:nvSpPr>
        <p:spPr>
          <a:xfrm>
            <a:off x="927548" y="1424483"/>
            <a:ext cx="5393635" cy="3122371"/>
          </a:xfrm>
          <a:prstGeom prst="rect">
            <a:avLst/>
          </a:prstGeom>
        </p:spPr>
        <p:txBody>
          <a:bodyPr wrap="square" lIns="105135" tIns="52567" rIns="105135" bIns="52567">
            <a:spAutoFit/>
          </a:bodyPr>
          <a:lstStyle/>
          <a:p>
            <a:endParaRPr lang="ru-RU" altLang="ru-RU" dirty="0" smtClean="0">
              <a:latin typeface="Times New Roman" pitchFamily="18" charset="0"/>
              <a:cs typeface="Times New Roman" pitchFamily="18" charset="0"/>
            </a:endParaRPr>
          </a:p>
          <a:p>
            <a:r>
              <a:rPr lang="ru-RU" altLang="ru-RU" dirty="0" smtClean="0">
                <a:latin typeface="Times New Roman" pitchFamily="18" charset="0"/>
                <a:cs typeface="Times New Roman" pitchFamily="18" charset="0"/>
              </a:rPr>
              <a:t>-</a:t>
            </a:r>
            <a:r>
              <a:rPr lang="ru-RU" altLang="ru-RU" sz="1400" dirty="0">
                <a:latin typeface="Times New Roman" pitchFamily="18" charset="0"/>
                <a:cs typeface="Times New Roman" pitchFamily="18" charset="0"/>
              </a:rPr>
              <a:t>Как же ты мне поможешь?-спросил дед.</a:t>
            </a:r>
          </a:p>
          <a:p>
            <a:r>
              <a:rPr lang="ru-RU" altLang="ru-RU" sz="1400" dirty="0">
                <a:latin typeface="Times New Roman" pitchFamily="18" charset="0"/>
                <a:cs typeface="Times New Roman" pitchFamily="18" charset="0"/>
              </a:rPr>
              <a:t>-А я на дороге стою, управляю движением машин:</a:t>
            </a:r>
          </a:p>
          <a:p>
            <a:r>
              <a:rPr lang="ru-RU" altLang="ru-RU" sz="1400" dirty="0">
                <a:latin typeface="Times New Roman" pitchFamily="18" charset="0"/>
                <a:cs typeface="Times New Roman" pitchFamily="18" charset="0"/>
              </a:rPr>
              <a:t>                   «Светофор дает приказ-</a:t>
            </a:r>
          </a:p>
          <a:p>
            <a:r>
              <a:rPr lang="ru-RU" altLang="ru-RU" sz="1400" dirty="0">
                <a:latin typeface="Times New Roman" pitchFamily="18" charset="0"/>
                <a:cs typeface="Times New Roman" pitchFamily="18" charset="0"/>
              </a:rPr>
              <a:t>                     Зажигает красный глаз.</a:t>
            </a:r>
          </a:p>
          <a:p>
            <a:r>
              <a:rPr lang="ru-RU" altLang="ru-RU" sz="1400" dirty="0">
                <a:latin typeface="Times New Roman" pitchFamily="18" charset="0"/>
                <a:cs typeface="Times New Roman" pitchFamily="18" charset="0"/>
              </a:rPr>
              <a:t>                     И, когда зажжется он,</a:t>
            </a:r>
          </a:p>
          <a:p>
            <a:r>
              <a:rPr lang="ru-RU" altLang="ru-RU" sz="1400" dirty="0">
                <a:latin typeface="Times New Roman" pitchFamily="18" charset="0"/>
                <a:cs typeface="Times New Roman" pitchFamily="18" charset="0"/>
              </a:rPr>
              <a:t>                     Все стоят - таков закон»</a:t>
            </a:r>
          </a:p>
          <a:p>
            <a:r>
              <a:rPr lang="ru-RU" altLang="ru-RU" sz="1400" dirty="0">
                <a:latin typeface="Times New Roman" pitchFamily="18" charset="0"/>
                <a:cs typeface="Times New Roman" pitchFamily="18" charset="0"/>
              </a:rPr>
              <a:t>Остановилась машина около </a:t>
            </a:r>
            <a:r>
              <a:rPr lang="ru-RU" altLang="ru-RU" sz="1400" dirty="0" err="1">
                <a:latin typeface="Times New Roman" pitchFamily="18" charset="0"/>
                <a:cs typeface="Times New Roman" pitchFamily="18" charset="0"/>
              </a:rPr>
              <a:t>светофорчика</a:t>
            </a:r>
            <a:r>
              <a:rPr lang="ru-RU" altLang="ru-RU" sz="1400" dirty="0">
                <a:latin typeface="Times New Roman" pitchFamily="18" charset="0"/>
                <a:cs typeface="Times New Roman" pitchFamily="18" charset="0"/>
              </a:rPr>
              <a:t>, с колесами, кабиной. Попросил </a:t>
            </a:r>
            <a:r>
              <a:rPr lang="ru-RU" altLang="ru-RU" sz="1400" dirty="0" err="1">
                <a:latin typeface="Times New Roman" pitchFamily="18" charset="0"/>
                <a:cs typeface="Times New Roman" pitchFamily="18" charset="0"/>
              </a:rPr>
              <a:t>светофорчик</a:t>
            </a:r>
            <a:r>
              <a:rPr lang="ru-RU" altLang="ru-RU" sz="1400" dirty="0">
                <a:latin typeface="Times New Roman" pitchFamily="18" charset="0"/>
                <a:cs typeface="Times New Roman" pitchFamily="18" charset="0"/>
              </a:rPr>
              <a:t> машину помочь деду репку до дому довезти. А </a:t>
            </a:r>
            <a:r>
              <a:rPr lang="ru-RU" altLang="ru-RU" sz="1400" dirty="0" err="1">
                <a:latin typeface="Times New Roman" pitchFamily="18" charset="0"/>
                <a:cs typeface="Times New Roman" pitchFamily="18" charset="0"/>
              </a:rPr>
              <a:t>машинаотказывается</a:t>
            </a:r>
            <a:r>
              <a:rPr lang="ru-RU" altLang="ru-RU" sz="1400" dirty="0">
                <a:latin typeface="Times New Roman" pitchFamily="18" charset="0"/>
                <a:cs typeface="Times New Roman" pitchFamily="18" charset="0"/>
              </a:rPr>
              <a:t>.</a:t>
            </a:r>
          </a:p>
          <a:p>
            <a:r>
              <a:rPr lang="ru-RU" altLang="ru-RU" sz="1400" dirty="0">
                <a:latin typeface="Times New Roman" pitchFamily="18" charset="0"/>
                <a:cs typeface="Times New Roman" pitchFamily="18" charset="0"/>
              </a:rPr>
              <a:t>-Не могу, мне некуда вашу большую-пребольшую, тяжелую репку положить, я только людей перевожу, и называется моя машина легковая.</a:t>
            </a:r>
          </a:p>
        </p:txBody>
      </p:sp>
      <p:pic>
        <p:nvPicPr>
          <p:cNvPr id="25" name="Picture 4" descr="Картины0001н"/>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1464" y="4445941"/>
            <a:ext cx="1496573" cy="111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 descr="Светофор5"/>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44126" y="4366187"/>
            <a:ext cx="1114327" cy="1251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p:cNvSpPr/>
          <p:nvPr/>
        </p:nvSpPr>
        <p:spPr>
          <a:xfrm>
            <a:off x="927546" y="5138069"/>
            <a:ext cx="5949380" cy="3611419"/>
          </a:xfrm>
          <a:prstGeom prst="rect">
            <a:avLst/>
          </a:prstGeom>
        </p:spPr>
        <p:txBody>
          <a:bodyPr wrap="square" lIns="105135" tIns="52567" rIns="105135" bIns="52567">
            <a:spAutoFit/>
          </a:bodyPr>
          <a:lstStyle/>
          <a:p>
            <a:endParaRPr lang="ru-RU" altLang="ru-RU" dirty="0" smtClean="0">
              <a:latin typeface="Times New Roman" pitchFamily="18" charset="0"/>
              <a:cs typeface="Times New Roman" pitchFamily="18" charset="0"/>
            </a:endParaRPr>
          </a:p>
          <a:p>
            <a:endParaRPr lang="ru-RU" altLang="ru-RU" sz="1400" dirty="0">
              <a:latin typeface="Times New Roman" pitchFamily="18" charset="0"/>
              <a:cs typeface="Times New Roman" pitchFamily="18" charset="0"/>
            </a:endParaRPr>
          </a:p>
          <a:p>
            <a:r>
              <a:rPr lang="ru-RU" altLang="ru-RU" sz="1400" dirty="0">
                <a:latin typeface="Times New Roman" pitchFamily="18" charset="0"/>
                <a:cs typeface="Times New Roman" pitchFamily="18" charset="0"/>
              </a:rPr>
              <a:t>Расстроился дед, стоит не знает, что делать. А </a:t>
            </a:r>
            <a:r>
              <a:rPr lang="ru-RU" altLang="ru-RU" sz="1400" dirty="0" err="1">
                <a:latin typeface="Times New Roman" pitchFamily="18" charset="0"/>
                <a:cs typeface="Times New Roman" pitchFamily="18" charset="0"/>
              </a:rPr>
              <a:t>светофорчик</a:t>
            </a:r>
            <a:r>
              <a:rPr lang="ru-RU" altLang="ru-RU" sz="1400" dirty="0">
                <a:latin typeface="Times New Roman" pitchFamily="18" charset="0"/>
                <a:cs typeface="Times New Roman" pitchFamily="18" charset="0"/>
              </a:rPr>
              <a:t> его успокаивает:-Не переживай дед, сейчас я остановлю другую машину, которая сможет отвести твою репку до дома.</a:t>
            </a:r>
          </a:p>
          <a:p>
            <a:r>
              <a:rPr lang="ru-RU" altLang="ru-RU" sz="1400" dirty="0">
                <a:latin typeface="Times New Roman" pitchFamily="18" charset="0"/>
                <a:cs typeface="Times New Roman" pitchFamily="18" charset="0"/>
              </a:rPr>
              <a:t>И действительно, вскоре остановилась у светофора совсем другая машина. Есть у нее и кабина, колеса, да еще и кузов, в котором можно груз</a:t>
            </a:r>
          </a:p>
          <a:p>
            <a:r>
              <a:rPr lang="ru-RU" altLang="ru-RU" sz="1400" dirty="0">
                <a:latin typeface="Times New Roman" pitchFamily="18" charset="0"/>
                <a:cs typeface="Times New Roman" pitchFamily="18" charset="0"/>
              </a:rPr>
              <a:t>перевозить. Называется такая машина - грузовая.</a:t>
            </a:r>
          </a:p>
          <a:p>
            <a:pPr lvl="0" fontAlgn="base">
              <a:spcBef>
                <a:spcPct val="0"/>
              </a:spcBef>
              <a:spcAft>
                <a:spcPct val="0"/>
              </a:spcAft>
            </a:pPr>
            <a:r>
              <a:rPr lang="ru-RU" altLang="ru-RU" sz="1400" dirty="0">
                <a:solidFill>
                  <a:srgbClr val="000000"/>
                </a:solidFill>
                <a:latin typeface="Times New Roman" pitchFamily="18" charset="0"/>
                <a:cs typeface="Times New Roman" pitchFamily="18" charset="0"/>
              </a:rPr>
              <a:t>Попросил </a:t>
            </a:r>
            <a:r>
              <a:rPr lang="ru-RU" altLang="ru-RU" sz="1400" dirty="0" err="1">
                <a:solidFill>
                  <a:srgbClr val="000000"/>
                </a:solidFill>
                <a:latin typeface="Times New Roman" pitchFamily="18" charset="0"/>
                <a:cs typeface="Times New Roman" pitchFamily="18" charset="0"/>
              </a:rPr>
              <a:t>светофорчик</a:t>
            </a:r>
            <a:r>
              <a:rPr lang="ru-RU" altLang="ru-RU" sz="1400" dirty="0">
                <a:solidFill>
                  <a:srgbClr val="000000"/>
                </a:solidFill>
                <a:latin typeface="Times New Roman" pitchFamily="18" charset="0"/>
                <a:cs typeface="Times New Roman" pitchFamily="18" charset="0"/>
              </a:rPr>
              <a:t> грузовую машину помочь деду репку довезти.</a:t>
            </a:r>
          </a:p>
          <a:p>
            <a:pPr lvl="0" fontAlgn="base">
              <a:spcBef>
                <a:spcPct val="0"/>
              </a:spcBef>
              <a:spcAft>
                <a:spcPct val="0"/>
              </a:spcAft>
            </a:pPr>
            <a:r>
              <a:rPr lang="ru-RU" altLang="ru-RU" sz="1400" dirty="0">
                <a:solidFill>
                  <a:srgbClr val="000000"/>
                </a:solidFill>
                <a:latin typeface="Times New Roman" pitchFamily="18" charset="0"/>
                <a:cs typeface="Times New Roman" pitchFamily="18" charset="0"/>
              </a:rPr>
              <a:t>-Конечно, помогу, вот в кузов и положим репку, он для груза большого и</a:t>
            </a:r>
          </a:p>
          <a:p>
            <a:pPr lvl="0" fontAlgn="base">
              <a:spcBef>
                <a:spcPct val="0"/>
              </a:spcBef>
              <a:spcAft>
                <a:spcPct val="0"/>
              </a:spcAft>
            </a:pPr>
            <a:r>
              <a:rPr lang="ru-RU" altLang="ru-RU" sz="1400" dirty="0">
                <a:solidFill>
                  <a:srgbClr val="000000"/>
                </a:solidFill>
                <a:latin typeface="Times New Roman" pitchFamily="18" charset="0"/>
                <a:cs typeface="Times New Roman" pitchFamily="18" charset="0"/>
              </a:rPr>
              <a:t>предназначен. </a:t>
            </a:r>
          </a:p>
          <a:p>
            <a:pPr lvl="0" fontAlgn="base">
              <a:spcBef>
                <a:spcPct val="0"/>
              </a:spcBef>
              <a:spcAft>
                <a:spcPct val="0"/>
              </a:spcAft>
            </a:pPr>
            <a:r>
              <a:rPr lang="ru-RU" altLang="ru-RU" sz="1400" dirty="0">
                <a:solidFill>
                  <a:srgbClr val="000000"/>
                </a:solidFill>
                <a:latin typeface="Times New Roman" pitchFamily="18" charset="0"/>
                <a:cs typeface="Times New Roman" pitchFamily="18" charset="0"/>
              </a:rPr>
              <a:t>Погрузили репку, и поехала машина отвозить ее к деду. Поблагодарил дед</a:t>
            </a:r>
          </a:p>
          <a:p>
            <a:pPr lvl="0" fontAlgn="base">
              <a:spcBef>
                <a:spcPct val="0"/>
              </a:spcBef>
              <a:spcAft>
                <a:spcPct val="0"/>
              </a:spcAft>
            </a:pPr>
            <a:r>
              <a:rPr lang="ru-RU" altLang="ru-RU" sz="1400" dirty="0" err="1">
                <a:solidFill>
                  <a:srgbClr val="000000"/>
                </a:solidFill>
                <a:latin typeface="Times New Roman" pitchFamily="18" charset="0"/>
                <a:cs typeface="Times New Roman" pitchFamily="18" charset="0"/>
              </a:rPr>
              <a:t>светофорчика</a:t>
            </a:r>
            <a:r>
              <a:rPr lang="ru-RU" altLang="ru-RU" sz="1400" dirty="0">
                <a:solidFill>
                  <a:srgbClr val="000000"/>
                </a:solidFill>
                <a:latin typeface="Times New Roman" pitchFamily="18" charset="0"/>
                <a:cs typeface="Times New Roman" pitchFamily="18" charset="0"/>
              </a:rPr>
              <a:t> за помощь. С тех пор он со </a:t>
            </a:r>
            <a:r>
              <a:rPr lang="ru-RU" altLang="ru-RU" sz="1400" dirty="0" err="1">
                <a:solidFill>
                  <a:srgbClr val="000000"/>
                </a:solidFill>
                <a:latin typeface="Times New Roman" pitchFamily="18" charset="0"/>
                <a:cs typeface="Times New Roman" pitchFamily="18" charset="0"/>
              </a:rPr>
              <a:t>светофорчиком</a:t>
            </a:r>
            <a:r>
              <a:rPr lang="ru-RU" altLang="ru-RU" sz="1400" dirty="0">
                <a:solidFill>
                  <a:srgbClr val="000000"/>
                </a:solidFill>
                <a:latin typeface="Times New Roman" pitchFamily="18" charset="0"/>
                <a:cs typeface="Times New Roman" pitchFamily="18" charset="0"/>
              </a:rPr>
              <a:t> в большой дружбе живёт.</a:t>
            </a:r>
          </a:p>
          <a:p>
            <a:endParaRPr lang="ru-RU" altLang="ru-RU" dirty="0">
              <a:latin typeface="Times New Roman" pitchFamily="18" charset="0"/>
              <a:cs typeface="Times New Roman" pitchFamily="18" charset="0"/>
            </a:endParaRPr>
          </a:p>
        </p:txBody>
      </p:sp>
      <p:pic>
        <p:nvPicPr>
          <p:cNvPr id="29" name="Picture 2" descr="ГрМаш2"/>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2611" y="8485318"/>
            <a:ext cx="1817962" cy="143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Group 10"/>
          <p:cNvGrpSpPr>
            <a:grpSpLocks/>
          </p:cNvGrpSpPr>
          <p:nvPr/>
        </p:nvGrpSpPr>
        <p:grpSpPr bwMode="auto">
          <a:xfrm>
            <a:off x="4415988" y="8320227"/>
            <a:ext cx="829099" cy="754605"/>
            <a:chOff x="1247" y="0"/>
            <a:chExt cx="1769" cy="2434"/>
          </a:xfrm>
        </p:grpSpPr>
        <p:pic>
          <p:nvPicPr>
            <p:cNvPr id="31" name="Picture 8" descr="Гр5390007"/>
            <p:cNvPicPr>
              <a:picLocks noChangeAspect="1" noChangeArrowheads="1"/>
            </p:cNvPicPr>
            <p:nvPr/>
          </p:nvPicPr>
          <p:blipFill>
            <a:blip r:embed="rId8" cstate="print">
              <a:clrChange>
                <a:clrFrom>
                  <a:srgbClr val="EDEFEC"/>
                </a:clrFrom>
                <a:clrTo>
                  <a:srgbClr val="EDEFEC">
                    <a:alpha val="0"/>
                  </a:srgbClr>
                </a:clrTo>
              </a:clrChange>
              <a:extLst>
                <a:ext uri="{28A0092B-C50C-407E-A947-70E740481C1C}">
                  <a14:useLocalDpi xmlns:a14="http://schemas.microsoft.com/office/drawing/2010/main" val="0"/>
                </a:ext>
              </a:extLst>
            </a:blip>
            <a:srcRect t="65062" r="26187"/>
            <a:stretch>
              <a:fillRect/>
            </a:stretch>
          </p:blipFill>
          <p:spPr bwMode="auto">
            <a:xfrm>
              <a:off x="1429" y="1752"/>
              <a:ext cx="1088" cy="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9" descr="Репка30002"/>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r="5199" b="29909"/>
            <a:stretch>
              <a:fillRect/>
            </a:stretch>
          </p:blipFill>
          <p:spPr bwMode="auto">
            <a:xfrm>
              <a:off x="1247" y="0"/>
              <a:ext cx="1769" cy="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3" name="Picture 3" descr="Гр5390006"/>
          <p:cNvPicPr>
            <a:picLocks noChangeAspect="1" noChangeArrowheads="1"/>
          </p:cNvPicPr>
          <p:nvPr/>
        </p:nvPicPr>
        <p:blipFill>
          <a:blip r:embed="rId10" cstate="print">
            <a:clrChange>
              <a:clrFrom>
                <a:srgbClr val="EDEFEC"/>
              </a:clrFrom>
              <a:clrTo>
                <a:srgbClr val="EDEFEC">
                  <a:alpha val="0"/>
                </a:srgbClr>
              </a:clrTo>
            </a:clrChange>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l="4137" r="8363"/>
          <a:stretch>
            <a:fillRect/>
          </a:stretch>
        </p:blipFill>
        <p:spPr bwMode="auto">
          <a:xfrm>
            <a:off x="3046679" y="8283846"/>
            <a:ext cx="1034614" cy="155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9869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0"/>
            <a:ext cx="7561262" cy="10837863"/>
          </a:xfrm>
          <a:prstGeom prst="rect">
            <a:avLst/>
          </a:prstGeom>
        </p:spPr>
      </p:pic>
      <p:sp>
        <p:nvSpPr>
          <p:cNvPr id="2" name="Заголовок 1"/>
          <p:cNvSpPr>
            <a:spLocks noGrp="1"/>
          </p:cNvSpPr>
          <p:nvPr>
            <p:ph type="title"/>
          </p:nvPr>
        </p:nvSpPr>
        <p:spPr/>
        <p:txBody>
          <a:bodyPr>
            <a:noAutofit/>
          </a:bodyPr>
          <a:lstStyle/>
          <a:p>
            <a:pPr lvl="0" fontAlgn="base">
              <a:spcAft>
                <a:spcPct val="0"/>
              </a:spcAft>
            </a:pPr>
            <a:r>
              <a:rPr lang="ru-RU" altLang="ru-RU" sz="3700" b="1" i="1" dirty="0">
                <a:solidFill>
                  <a:srgbClr val="002060"/>
                </a:solidFill>
                <a:latin typeface="Monotype Corsiva" panose="03010101010201010101" pitchFamily="66" charset="0"/>
                <a:ea typeface="+mn-ea"/>
                <a:cs typeface="Times New Roman" pitchFamily="18" charset="0"/>
              </a:rPr>
              <a:t>«Что почитать ребенку о ПДД»</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2"/>
          </p:nvPr>
        </p:nvSpPr>
        <p:spPr/>
        <p:txBody>
          <a:bodyPr>
            <a:normAutofit/>
          </a:bodyPr>
          <a:lstStyle/>
          <a:p>
            <a:pPr marL="0" indent="0" fontAlgn="base">
              <a:spcBef>
                <a:spcPct val="0"/>
              </a:spcBef>
              <a:spcAft>
                <a:spcPct val="0"/>
              </a:spcAft>
              <a:buNone/>
            </a:pPr>
            <a:endParaRPr lang="ru-RU" altLang="ru-RU" sz="1600" dirty="0">
              <a:solidFill>
                <a:prstClr val="black"/>
              </a:solidFill>
              <a:latin typeface="Times New Roman" pitchFamily="18" charset="0"/>
              <a:cs typeface="Times New Roman" pitchFamily="18" charset="0"/>
            </a:endParaRPr>
          </a:p>
          <a:p>
            <a:pPr marL="0" indent="0">
              <a:lnSpc>
                <a:spcPct val="150000"/>
              </a:lnSpc>
              <a:buNone/>
            </a:pPr>
            <a:endParaRPr lang="ru-RU" sz="1400" dirty="0">
              <a:latin typeface="Times New Roman" panose="02020603050405020304" pitchFamily="18" charset="0"/>
              <a:cs typeface="Times New Roman" panose="02020603050405020304" pitchFamily="18" charset="0"/>
            </a:endParaRPr>
          </a:p>
        </p:txBody>
      </p:sp>
      <p:sp>
        <p:nvSpPr>
          <p:cNvPr id="13" name="Текст 12"/>
          <p:cNvSpPr>
            <a:spLocks noGrp="1"/>
          </p:cNvSpPr>
          <p:nvPr>
            <p:ph type="body" sz="quarter" idx="3"/>
          </p:nvPr>
        </p:nvSpPr>
        <p:spPr>
          <a:xfrm>
            <a:off x="3463063" y="2754635"/>
            <a:ext cx="3629935" cy="7272808"/>
          </a:xfrm>
        </p:spPr>
        <p:txBody>
          <a:bodyPr>
            <a:normAutofit fontScale="85000" lnSpcReduction="20000"/>
          </a:bodyPr>
          <a:lstStyle/>
          <a:p>
            <a:pPr algn="ctr">
              <a:spcBef>
                <a:spcPts val="1380"/>
              </a:spcBef>
            </a:pPr>
            <a:r>
              <a:rPr lang="ru-RU" sz="1700" i="1" u="sng" dirty="0">
                <a:latin typeface="Times New Roman" panose="02020603050405020304" pitchFamily="18" charset="0"/>
                <a:cs typeface="Times New Roman" panose="02020603050405020304" pitchFamily="18" charset="0"/>
              </a:rPr>
              <a:t>Светофор</a:t>
            </a:r>
            <a:endParaRPr lang="ru-RU" sz="1700" i="1" dirty="0">
              <a:latin typeface="Times New Roman" panose="02020603050405020304" pitchFamily="18" charset="0"/>
              <a:cs typeface="Times New Roman" panose="02020603050405020304" pitchFamily="18" charset="0"/>
            </a:endParaRPr>
          </a:p>
          <a:p>
            <a:pPr>
              <a:lnSpc>
                <a:spcPct val="160000"/>
              </a:lnSpc>
            </a:pPr>
            <a:r>
              <a:rPr lang="ru-RU" sz="1600" b="0" dirty="0">
                <a:latin typeface="Times New Roman" panose="02020603050405020304" pitchFamily="18" charset="0"/>
                <a:ea typeface="Times New Roman"/>
                <a:cs typeface="Times New Roman" panose="02020603050405020304" pitchFamily="18" charset="0"/>
              </a:rPr>
              <a:t>Учит дедушка Егора говорить со светофором:</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«У него язык простой –</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Смотрит красным глазом – стой!</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А зажжет зеленый глаз – Значит, </a:t>
            </a:r>
          </a:p>
          <a:p>
            <a:pPr>
              <a:lnSpc>
                <a:spcPct val="160000"/>
              </a:lnSpc>
            </a:pPr>
            <a:r>
              <a:rPr lang="ru-RU" sz="1600" b="0" dirty="0">
                <a:latin typeface="Times New Roman" panose="02020603050405020304" pitchFamily="18" charset="0"/>
                <a:ea typeface="Times New Roman"/>
                <a:cs typeface="Times New Roman" panose="02020603050405020304" pitchFamily="18" charset="0"/>
              </a:rPr>
              <a:t>пропускает нас.</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И, пока не смотрит красным,</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На дороге безопасно».</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Вертит головой Егор: «Где же дядя-светофор?» Мы его узнаем сразу –</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Одноногий и двуглазый.</a:t>
            </a:r>
          </a:p>
          <a:p>
            <a:pPr algn="ctr">
              <a:spcBef>
                <a:spcPts val="1380"/>
              </a:spcBef>
            </a:pPr>
            <a:r>
              <a:rPr lang="ru-RU" sz="1600" i="1" u="sng" dirty="0">
                <a:latin typeface="Times New Roman" panose="02020603050405020304" pitchFamily="18" charset="0"/>
                <a:cs typeface="Times New Roman" panose="02020603050405020304" pitchFamily="18" charset="0"/>
              </a:rPr>
              <a:t>«Зебра»</a:t>
            </a:r>
            <a:endParaRPr lang="ru-RU" sz="1600" i="1" dirty="0">
              <a:latin typeface="Times New Roman" panose="02020603050405020304" pitchFamily="18" charset="0"/>
              <a:cs typeface="Times New Roman" panose="02020603050405020304" pitchFamily="18" charset="0"/>
            </a:endParaRPr>
          </a:p>
          <a:p>
            <a:pPr>
              <a:lnSpc>
                <a:spcPct val="150000"/>
              </a:lnSpc>
            </a:pPr>
            <a:r>
              <a:rPr lang="ru-RU" sz="1600" b="0" dirty="0">
                <a:latin typeface="Times New Roman" panose="02020603050405020304" pitchFamily="18" charset="0"/>
                <a:ea typeface="Times New Roman"/>
                <a:cs typeface="Times New Roman" panose="02020603050405020304" pitchFamily="18" charset="0"/>
              </a:rPr>
              <a:t>Рассказал Илья Володе,</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Что с сестрой по зебре ходит,</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И, пока они идут,</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Все авто стоят и ждут.</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Но решил Володя: «Жалко</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Зебру брать из зоопарка!»</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Ну никак он не поймет,</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Что та зебра-переход –</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Не скакун четвероногий,</a:t>
            </a:r>
            <a:br>
              <a:rPr lang="ru-RU" sz="1600" b="0" dirty="0">
                <a:latin typeface="Times New Roman" panose="02020603050405020304" pitchFamily="18" charset="0"/>
                <a:ea typeface="Times New Roman"/>
                <a:cs typeface="Times New Roman" panose="02020603050405020304" pitchFamily="18" charset="0"/>
              </a:rPr>
            </a:br>
            <a:r>
              <a:rPr lang="ru-RU" sz="1600" b="0" dirty="0">
                <a:latin typeface="Times New Roman" panose="02020603050405020304" pitchFamily="18" charset="0"/>
                <a:ea typeface="Times New Roman"/>
                <a:cs typeface="Times New Roman" panose="02020603050405020304" pitchFamily="18" charset="0"/>
              </a:rPr>
              <a:t>А полоски на дороге.</a:t>
            </a:r>
          </a:p>
          <a:p>
            <a:pPr>
              <a:tabLst>
                <a:tab pos="1226561" algn="l"/>
              </a:tabLst>
            </a:pPr>
            <a:r>
              <a:rPr lang="ru-RU" sz="1600" b="0" dirty="0">
                <a:latin typeface="Times New Roman" panose="02020603050405020304" pitchFamily="18" charset="0"/>
                <a:ea typeface="Times New Roman"/>
                <a:cs typeface="Times New Roman" panose="02020603050405020304" pitchFamily="18" charset="0"/>
              </a:rPr>
              <a:t> </a:t>
            </a:r>
          </a:p>
          <a:p>
            <a:endParaRPr lang="ru-RU" sz="1600" dirty="0">
              <a:latin typeface="Times New Roman" panose="02020603050405020304" pitchFamily="18" charset="0"/>
              <a:cs typeface="Times New Roman" panose="02020603050405020304" pitchFamily="18" charset="0"/>
            </a:endParaRPr>
          </a:p>
        </p:txBody>
      </p:sp>
      <p:pic>
        <p:nvPicPr>
          <p:cNvPr id="5" name="Picture 13" descr="http://im7-tub-ru.yandex.net/i?id=273070905-23-72&amp;n=21">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86524" y="9217018"/>
            <a:ext cx="798560" cy="71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80832" y="1260083"/>
            <a:ext cx="1104253" cy="1238420"/>
          </a:xfrm>
          <a:prstGeom prst="rect">
            <a:avLst/>
          </a:prstGeom>
        </p:spPr>
      </p:pic>
      <p:sp>
        <p:nvSpPr>
          <p:cNvPr id="9" name="TextBox 8"/>
          <p:cNvSpPr txBox="1"/>
          <p:nvPr/>
        </p:nvSpPr>
        <p:spPr>
          <a:xfrm>
            <a:off x="1875222" y="1407623"/>
            <a:ext cx="3652039" cy="875496"/>
          </a:xfrm>
          <a:prstGeom prst="rect">
            <a:avLst/>
          </a:prstGeom>
          <a:noFill/>
        </p:spPr>
        <p:txBody>
          <a:bodyPr wrap="square" lIns="105135" tIns="52567" rIns="105135" bIns="52567" rtlCol="0">
            <a:spAutoFit/>
          </a:bodyPr>
          <a:lstStyle/>
          <a:p>
            <a:pPr algn="ctr"/>
            <a:endParaRPr lang="ru-RU" sz="1600" b="1" dirty="0">
              <a:solidFill>
                <a:schemeClr val="accent6">
                  <a:lumMod val="75000"/>
                </a:schemeClr>
              </a:solidFill>
              <a:latin typeface="Times New Roman" panose="02020603050405020304" pitchFamily="18" charset="0"/>
              <a:cs typeface="Times New Roman" panose="02020603050405020304" pitchFamily="18" charset="0"/>
            </a:endParaRPr>
          </a:p>
          <a:p>
            <a:pPr algn="ctr"/>
            <a:r>
              <a:rPr lang="ru-RU" sz="1600" b="1" dirty="0">
                <a:solidFill>
                  <a:srgbClr val="EA8704"/>
                </a:solidFill>
                <a:latin typeface="Times New Roman" panose="02020603050405020304" pitchFamily="18" charset="0"/>
                <a:cs typeface="Times New Roman" panose="02020603050405020304" pitchFamily="18" charset="0"/>
              </a:rPr>
              <a:t>Почитайте вместе с ребенком стихи о правилах дорожного движения</a:t>
            </a:r>
          </a:p>
        </p:txBody>
      </p:sp>
      <p:sp>
        <p:nvSpPr>
          <p:cNvPr id="10" name="Прямоугольник 9"/>
          <p:cNvSpPr/>
          <p:nvPr/>
        </p:nvSpPr>
        <p:spPr>
          <a:xfrm>
            <a:off x="922514" y="2389149"/>
            <a:ext cx="2931591" cy="7852103"/>
          </a:xfrm>
          <a:prstGeom prst="rect">
            <a:avLst/>
          </a:prstGeom>
        </p:spPr>
        <p:txBody>
          <a:bodyPr wrap="square" lIns="105135" tIns="52567" rIns="105135" bIns="52567">
            <a:spAutoFit/>
          </a:bodyPr>
          <a:lstStyle/>
          <a:p>
            <a:pPr algn="ctr">
              <a:spcBef>
                <a:spcPts val="1380"/>
              </a:spcBef>
              <a:spcAft>
                <a:spcPts val="345"/>
              </a:spcAft>
            </a:pPr>
            <a:r>
              <a:rPr lang="ru-RU" sz="1400" b="1" i="1" u="sng" dirty="0">
                <a:latin typeface="Times New Roman" panose="02020603050405020304" pitchFamily="18" charset="0"/>
                <a:cs typeface="Times New Roman" panose="02020603050405020304" pitchFamily="18" charset="0"/>
              </a:rPr>
              <a:t>Не беги через дорогу!</a:t>
            </a:r>
            <a:endParaRPr lang="ru-RU" sz="14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ea typeface="Times New Roman"/>
                <a:cs typeface="Times New Roman" panose="02020603050405020304" pitchFamily="18" charset="0"/>
              </a:rPr>
              <a:t>Перейти через дорогу</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Поводов найдется много:</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То с мороженым киоск,</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То котенок, то барбос.</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Но и ради осьминога</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Не беги через дорогу.</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Вася бегать так любил,</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И его автобус сбил.</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Он теперь живет в больнице,</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Даже выходить боится.</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У него несчастный вид –</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Бедный Вася – инвалид.</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Не видать ему футбола,</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Не ходить с друзьями в школу.</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Вряд ли стоила того</a:t>
            </a:r>
            <a:br>
              <a:rPr lang="ru-RU" sz="1400" dirty="0">
                <a:latin typeface="Times New Roman" panose="02020603050405020304" pitchFamily="18" charset="0"/>
                <a:ea typeface="Times New Roman"/>
                <a:cs typeface="Times New Roman" panose="02020603050405020304" pitchFamily="18" charset="0"/>
              </a:rPr>
            </a:br>
            <a:r>
              <a:rPr lang="ru-RU" sz="1400" dirty="0">
                <a:latin typeface="Times New Roman" panose="02020603050405020304" pitchFamily="18" charset="0"/>
                <a:ea typeface="Times New Roman"/>
                <a:cs typeface="Times New Roman" panose="02020603050405020304" pitchFamily="18" charset="0"/>
              </a:rPr>
              <a:t>Опрометчивость его.</a:t>
            </a:r>
          </a:p>
          <a:p>
            <a:pPr algn="ctr">
              <a:tabLst>
                <a:tab pos="1226561" algn="l"/>
              </a:tabLst>
            </a:pPr>
            <a:endParaRPr lang="ru-RU" sz="1400" b="1" i="1" u="sng" dirty="0">
              <a:latin typeface="Times New Roman"/>
              <a:ea typeface="Times New Roman"/>
            </a:endParaRPr>
          </a:p>
          <a:p>
            <a:pPr algn="ctr">
              <a:tabLst>
                <a:tab pos="1226561" algn="l"/>
              </a:tabLst>
            </a:pPr>
            <a:r>
              <a:rPr lang="ru-RU" sz="1400" b="1" i="1" u="sng" dirty="0">
                <a:latin typeface="Times New Roman"/>
                <a:ea typeface="Times New Roman"/>
              </a:rPr>
              <a:t>Подземный переход</a:t>
            </a:r>
            <a:endParaRPr lang="ru-RU" sz="1400" dirty="0">
              <a:latin typeface="Times New Roman"/>
              <a:ea typeface="Times New Roman"/>
            </a:endParaRPr>
          </a:p>
          <a:p>
            <a:pPr>
              <a:lnSpc>
                <a:spcPct val="150000"/>
              </a:lnSpc>
            </a:pPr>
            <a:r>
              <a:rPr lang="ru-RU" sz="1400" dirty="0">
                <a:latin typeface="Times New Roman"/>
                <a:ea typeface="Times New Roman"/>
              </a:rPr>
              <a:t>Рассказала мама Роде</a:t>
            </a:r>
            <a:br>
              <a:rPr lang="ru-RU" sz="1400" dirty="0">
                <a:latin typeface="Times New Roman"/>
                <a:ea typeface="Times New Roman"/>
              </a:rPr>
            </a:br>
            <a:r>
              <a:rPr lang="ru-RU" sz="1400" dirty="0">
                <a:latin typeface="Times New Roman"/>
                <a:ea typeface="Times New Roman"/>
              </a:rPr>
              <a:t>О подземном переходе,</a:t>
            </a:r>
            <a:br>
              <a:rPr lang="ru-RU" sz="1400" dirty="0">
                <a:latin typeface="Times New Roman"/>
                <a:ea typeface="Times New Roman"/>
              </a:rPr>
            </a:br>
            <a:r>
              <a:rPr lang="ru-RU" sz="1400" dirty="0">
                <a:latin typeface="Times New Roman"/>
                <a:ea typeface="Times New Roman"/>
              </a:rPr>
              <a:t>По которому народ</a:t>
            </a:r>
            <a:br>
              <a:rPr lang="ru-RU" sz="1400" dirty="0">
                <a:latin typeface="Times New Roman"/>
                <a:ea typeface="Times New Roman"/>
              </a:rPr>
            </a:br>
            <a:r>
              <a:rPr lang="ru-RU" sz="1400" dirty="0">
                <a:latin typeface="Times New Roman"/>
                <a:ea typeface="Times New Roman"/>
              </a:rPr>
              <a:t>Под дорогою идет. </a:t>
            </a:r>
            <a:br>
              <a:rPr lang="ru-RU" sz="1400" dirty="0">
                <a:latin typeface="Times New Roman"/>
                <a:ea typeface="Times New Roman"/>
              </a:rPr>
            </a:br>
            <a:r>
              <a:rPr lang="ru-RU" sz="1400" dirty="0">
                <a:latin typeface="Times New Roman"/>
                <a:ea typeface="Times New Roman"/>
              </a:rPr>
              <a:t>Родион с подружкой Татой</a:t>
            </a:r>
            <a:br>
              <a:rPr lang="ru-RU" sz="1400" dirty="0">
                <a:latin typeface="Times New Roman"/>
                <a:ea typeface="Times New Roman"/>
              </a:rPr>
            </a:br>
            <a:r>
              <a:rPr lang="ru-RU" sz="1400" dirty="0">
                <a:latin typeface="Times New Roman"/>
                <a:ea typeface="Times New Roman"/>
              </a:rPr>
              <a:t>Носят с той поры лопаты –</a:t>
            </a:r>
            <a:br>
              <a:rPr lang="ru-RU" sz="1400" dirty="0">
                <a:latin typeface="Times New Roman"/>
                <a:ea typeface="Times New Roman"/>
              </a:rPr>
            </a:br>
            <a:r>
              <a:rPr lang="ru-RU" sz="1400" dirty="0">
                <a:latin typeface="Times New Roman"/>
                <a:ea typeface="Times New Roman"/>
              </a:rPr>
              <a:t>Чтоб под трассой на пути</a:t>
            </a:r>
            <a:br>
              <a:rPr lang="ru-RU" sz="1400" dirty="0">
                <a:latin typeface="Times New Roman"/>
                <a:ea typeface="Times New Roman"/>
              </a:rPr>
            </a:br>
            <a:r>
              <a:rPr lang="ru-RU" sz="1400" dirty="0">
                <a:latin typeface="Times New Roman"/>
                <a:ea typeface="Times New Roman"/>
              </a:rPr>
              <a:t>Ход прорыть и перейти.</a:t>
            </a:r>
            <a:br>
              <a:rPr lang="ru-RU" sz="1400" dirty="0">
                <a:latin typeface="Times New Roman"/>
                <a:ea typeface="Times New Roman"/>
              </a:rPr>
            </a:br>
            <a:r>
              <a:rPr lang="ru-RU" sz="1400" dirty="0">
                <a:latin typeface="Times New Roman"/>
                <a:ea typeface="Times New Roman"/>
              </a:rPr>
              <a:t>Было б проще им, однако,</a:t>
            </a:r>
            <a:br>
              <a:rPr lang="ru-RU" sz="1400" dirty="0">
                <a:latin typeface="Times New Roman"/>
                <a:ea typeface="Times New Roman"/>
              </a:rPr>
            </a:br>
            <a:r>
              <a:rPr lang="ru-RU" sz="1400" dirty="0">
                <a:latin typeface="Times New Roman"/>
                <a:ea typeface="Times New Roman"/>
              </a:rPr>
              <a:t>Переход найти по знаку.</a:t>
            </a:r>
          </a:p>
          <a:p>
            <a:endParaRPr lang="ru-RU" sz="1600" dirty="0">
              <a:latin typeface="Times New Roman" panose="02020603050405020304" pitchFamily="18" charset="0"/>
              <a:ea typeface="Times New Roman"/>
              <a:cs typeface="Times New Roman" panose="02020603050405020304" pitchFamily="18" charset="0"/>
            </a:endParaRPr>
          </a:p>
        </p:txBody>
      </p:sp>
      <p:sp>
        <p:nvSpPr>
          <p:cNvPr id="14" name="Овальная выноска 13"/>
          <p:cNvSpPr/>
          <p:nvPr/>
        </p:nvSpPr>
        <p:spPr>
          <a:xfrm>
            <a:off x="1398867" y="1388138"/>
            <a:ext cx="4128392" cy="1001010"/>
          </a:xfrm>
          <a:prstGeom prst="wedgeEllipseCallout">
            <a:avLst>
              <a:gd name="adj1" fmla="val 52428"/>
              <a:gd name="adj2" fmla="val -29675"/>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spTree>
    <p:extLst>
      <p:ext uri="{BB962C8B-B14F-4D97-AF65-F5344CB8AC3E}">
        <p14:creationId xmlns:p14="http://schemas.microsoft.com/office/powerpoint/2010/main" val="40255228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1"/>
            <a:ext cx="7561262" cy="10845036"/>
          </a:xfrm>
          <a:prstGeom prst="rect">
            <a:avLst/>
          </a:prstGeom>
        </p:spPr>
      </p:pic>
      <p:sp>
        <p:nvSpPr>
          <p:cNvPr id="2" name="Заголовок 1"/>
          <p:cNvSpPr>
            <a:spLocks noGrp="1"/>
          </p:cNvSpPr>
          <p:nvPr>
            <p:ph type="title"/>
          </p:nvPr>
        </p:nvSpPr>
        <p:spPr>
          <a:xfrm>
            <a:off x="378063" y="980888"/>
            <a:ext cx="6212871" cy="1259439"/>
          </a:xfrm>
        </p:spPr>
        <p:txBody>
          <a:bodyPr>
            <a:noAutofit/>
          </a:bodyPr>
          <a:lstStyle/>
          <a:p>
            <a:pPr lvl="0" fontAlgn="base">
              <a:spcAft>
                <a:spcPct val="0"/>
              </a:spcAft>
            </a:pPr>
            <a:r>
              <a:rPr lang="ru-RU" altLang="ru-RU" sz="3700" b="1" i="1" dirty="0">
                <a:solidFill>
                  <a:srgbClr val="002060"/>
                </a:solidFill>
                <a:latin typeface="Monotype Corsiva" panose="03010101010201010101" pitchFamily="66" charset="0"/>
                <a:ea typeface="+mn-ea"/>
                <a:cs typeface="Times New Roman" pitchFamily="18" charset="0"/>
              </a:rPr>
              <a:t>«Творим   вместе с детьми»</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1"/>
          </p:nvPr>
        </p:nvSpPr>
        <p:spPr>
          <a:xfrm>
            <a:off x="843124" y="2090400"/>
            <a:ext cx="2874499" cy="7590925"/>
          </a:xfrm>
        </p:spPr>
        <p:txBody>
          <a:bodyPr/>
          <a:lstStyle/>
          <a:p>
            <a:pPr marL="0" indent="0" algn="ctr" fontAlgn="base">
              <a:lnSpc>
                <a:spcPct val="150000"/>
              </a:lnSpc>
              <a:spcBef>
                <a:spcPct val="0"/>
              </a:spcBef>
              <a:spcAft>
                <a:spcPct val="0"/>
              </a:spcAft>
              <a:buNone/>
              <a:defRPr/>
            </a:pPr>
            <a:r>
              <a:rPr lang="ru-RU" sz="1600" dirty="0">
                <a:solidFill>
                  <a:prstClr val="black"/>
                </a:solidFill>
                <a:latin typeface="Times New Roman" pitchFamily="18" charset="0"/>
                <a:cs typeface="Times New Roman" pitchFamily="18" charset="0"/>
              </a:rPr>
              <a:t> </a:t>
            </a:r>
            <a:endParaRPr lang="ru-RU" dirty="0"/>
          </a:p>
        </p:txBody>
      </p:sp>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9105" y="1322276"/>
            <a:ext cx="1382454" cy="1706940"/>
          </a:xfrm>
          <a:prstGeom prst="rect">
            <a:avLst/>
          </a:prstGeom>
        </p:spPr>
      </p:pic>
      <p:sp>
        <p:nvSpPr>
          <p:cNvPr id="5" name="TextBox 4"/>
          <p:cNvSpPr txBox="1"/>
          <p:nvPr/>
        </p:nvSpPr>
        <p:spPr>
          <a:xfrm>
            <a:off x="1557651" y="1578320"/>
            <a:ext cx="3991454" cy="1130849"/>
          </a:xfrm>
          <a:prstGeom prst="rect">
            <a:avLst/>
          </a:prstGeom>
          <a:noFill/>
        </p:spPr>
        <p:txBody>
          <a:bodyPr wrap="square" lIns="105135" tIns="52567" rIns="105135" bIns="52567" rtlCol="0">
            <a:spAutoFit/>
          </a:bodyPr>
          <a:lstStyle/>
          <a:p>
            <a:pPr algn="ctr"/>
            <a:endParaRPr lang="ru-RU" sz="1600" b="1" dirty="0">
              <a:solidFill>
                <a:srgbClr val="7030A0"/>
              </a:solidFill>
              <a:latin typeface="Times New Roman" panose="02020603050405020304" pitchFamily="18" charset="0"/>
              <a:cs typeface="Times New Roman" panose="02020603050405020304" pitchFamily="18" charset="0"/>
            </a:endParaRPr>
          </a:p>
          <a:p>
            <a:pPr algn="ctr"/>
            <a:r>
              <a:rPr lang="ru-RU" sz="1600" b="1" dirty="0">
                <a:solidFill>
                  <a:srgbClr val="7030A0"/>
                </a:solidFill>
                <a:latin typeface="Times New Roman" panose="02020603050405020304" pitchFamily="18" charset="0"/>
                <a:cs typeface="Times New Roman" panose="02020603050405020304" pitchFamily="18" charset="0"/>
              </a:rPr>
              <a:t>Предложите своим деткам раскраски «Дорожные знаки» Только не забудьте объяснить их значение!</a:t>
            </a:r>
          </a:p>
        </p:txBody>
      </p:sp>
      <p:pic>
        <p:nvPicPr>
          <p:cNvPr id="11" name="Рисунок 10" descr="C:\Users\Public\Pictures\пдд\раскраска\1.jpg"/>
          <p:cNvPicPr/>
          <p:nvPr/>
        </p:nvPicPr>
        <p:blipFill>
          <a:blip r:embed="rId5" cstate="print"/>
          <a:srcRect/>
          <a:stretch>
            <a:fillRect/>
          </a:stretch>
        </p:blipFill>
        <p:spPr bwMode="auto">
          <a:xfrm>
            <a:off x="684340" y="3029219"/>
            <a:ext cx="3187474" cy="3035625"/>
          </a:xfrm>
          <a:prstGeom prst="rect">
            <a:avLst/>
          </a:prstGeom>
          <a:noFill/>
          <a:ln w="9525">
            <a:noFill/>
            <a:miter lim="800000"/>
            <a:headEnd/>
            <a:tailEnd/>
          </a:ln>
        </p:spPr>
      </p:pic>
      <p:pic>
        <p:nvPicPr>
          <p:cNvPr id="12" name="Объект 11" descr="C:\Users\Public\Pictures\пдд\раскраска\65332896.jpg"/>
          <p:cNvPicPr>
            <a:picLocks noGrp="1"/>
          </p:cNvPicPr>
          <p:nvPr>
            <p:ph sz="half" idx="2"/>
          </p:nvPr>
        </p:nvPicPr>
        <p:blipFill>
          <a:blip r:embed="rId6" cstate="print"/>
          <a:srcRect/>
          <a:stretch>
            <a:fillRect/>
          </a:stretch>
        </p:blipFill>
        <p:spPr bwMode="auto">
          <a:xfrm>
            <a:off x="3845484" y="3201125"/>
            <a:ext cx="2382367" cy="2691806"/>
          </a:xfrm>
          <a:prstGeom prst="rect">
            <a:avLst/>
          </a:prstGeom>
          <a:noFill/>
          <a:ln w="9525">
            <a:noFill/>
            <a:miter lim="800000"/>
            <a:headEnd/>
            <a:tailEnd/>
          </a:ln>
        </p:spPr>
      </p:pic>
      <p:pic>
        <p:nvPicPr>
          <p:cNvPr id="13" name="Рисунок 12" descr="C:\Users\Public\Pictures\пдд\раскраска\raskraska-dorozhnye-znaki-6.jpg"/>
          <p:cNvPicPr/>
          <p:nvPr/>
        </p:nvPicPr>
        <p:blipFill>
          <a:blip r:embed="rId7" cstate="print"/>
          <a:srcRect/>
          <a:stretch>
            <a:fillRect/>
          </a:stretch>
        </p:blipFill>
        <p:spPr bwMode="auto">
          <a:xfrm>
            <a:off x="974731" y="6443096"/>
            <a:ext cx="2608777" cy="2901798"/>
          </a:xfrm>
          <a:prstGeom prst="rect">
            <a:avLst/>
          </a:prstGeom>
          <a:noFill/>
          <a:ln w="9525">
            <a:noFill/>
            <a:miter lim="800000"/>
            <a:headEnd/>
            <a:tailEnd/>
          </a:ln>
        </p:spPr>
      </p:pic>
      <p:pic>
        <p:nvPicPr>
          <p:cNvPr id="14" name="Рисунок 13" descr="C:\Users\Public\Pictures\пдд\раскраска\11630_html_12873b8e.jpg"/>
          <p:cNvPicPr/>
          <p:nvPr/>
        </p:nvPicPr>
        <p:blipFill>
          <a:blip r:embed="rId8" cstate="print"/>
          <a:srcRect/>
          <a:stretch>
            <a:fillRect/>
          </a:stretch>
        </p:blipFill>
        <p:spPr bwMode="auto">
          <a:xfrm>
            <a:off x="3780630" y="6443100"/>
            <a:ext cx="2687547" cy="2816449"/>
          </a:xfrm>
          <a:prstGeom prst="rect">
            <a:avLst/>
          </a:prstGeom>
          <a:noFill/>
          <a:ln w="9525">
            <a:noFill/>
            <a:miter lim="800000"/>
            <a:headEnd/>
            <a:tailEnd/>
          </a:ln>
        </p:spPr>
      </p:pic>
      <p:sp>
        <p:nvSpPr>
          <p:cNvPr id="8" name="Овальная выноска 7"/>
          <p:cNvSpPr/>
          <p:nvPr/>
        </p:nvSpPr>
        <p:spPr>
          <a:xfrm>
            <a:off x="1398867" y="1578317"/>
            <a:ext cx="4150238" cy="1280205"/>
          </a:xfrm>
          <a:prstGeom prst="wedgeEllipseCallout">
            <a:avLst>
              <a:gd name="adj1" fmla="val 54927"/>
              <a:gd name="adj2" fmla="val -23840"/>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spTree>
    <p:extLst>
      <p:ext uri="{BB962C8B-B14F-4D97-AF65-F5344CB8AC3E}">
        <p14:creationId xmlns:p14="http://schemas.microsoft.com/office/powerpoint/2010/main" val="4256423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Объект 19"/>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534" y="-153181"/>
            <a:ext cx="7670847" cy="10991044"/>
          </a:xfrm>
        </p:spPr>
      </p:pic>
      <p:sp>
        <p:nvSpPr>
          <p:cNvPr id="4" name="Заголовок 3"/>
          <p:cNvSpPr>
            <a:spLocks noGrp="1"/>
          </p:cNvSpPr>
          <p:nvPr>
            <p:ph type="title"/>
          </p:nvPr>
        </p:nvSpPr>
        <p:spPr>
          <a:xfrm>
            <a:off x="604945" y="980888"/>
            <a:ext cx="6578255" cy="853470"/>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«Перекресток загадок»</a:t>
            </a:r>
          </a:p>
        </p:txBody>
      </p:sp>
      <p:sp>
        <p:nvSpPr>
          <p:cNvPr id="11" name="Прямоугольник 10"/>
          <p:cNvSpPr/>
          <p:nvPr/>
        </p:nvSpPr>
        <p:spPr>
          <a:xfrm>
            <a:off x="2034004" y="7850625"/>
            <a:ext cx="2540549" cy="364791"/>
          </a:xfrm>
          <a:prstGeom prst="rect">
            <a:avLst/>
          </a:prstGeom>
        </p:spPr>
        <p:txBody>
          <a:bodyPr wrap="square" lIns="105135" tIns="52567" rIns="105135" bIns="52567">
            <a:spAutoFit/>
          </a:bodyPr>
          <a:lstStyle/>
          <a:p>
            <a:pPr lvl="0" fontAlgn="base">
              <a:spcBef>
                <a:spcPct val="0"/>
              </a:spcBef>
              <a:spcAft>
                <a:spcPct val="0"/>
              </a:spcAft>
            </a:pPr>
            <a:r>
              <a:rPr lang="ru-RU" altLang="ru-RU" sz="1600" dirty="0">
                <a:solidFill>
                  <a:prstClr val="black"/>
                </a:solidFill>
                <a:latin typeface="Times New Roman" pitchFamily="18" charset="0"/>
                <a:cs typeface="Times New Roman" pitchFamily="18" charset="0"/>
              </a:rPr>
              <a:t> </a:t>
            </a:r>
            <a:endParaRPr lang="ru-RU" dirty="0"/>
          </a:p>
        </p:txBody>
      </p:sp>
      <p:sp>
        <p:nvSpPr>
          <p:cNvPr id="18" name="Объект 17"/>
          <p:cNvSpPr>
            <a:spLocks noGrp="1"/>
          </p:cNvSpPr>
          <p:nvPr>
            <p:ph sz="half" idx="1"/>
          </p:nvPr>
        </p:nvSpPr>
        <p:spPr>
          <a:xfrm>
            <a:off x="922514" y="1919705"/>
            <a:ext cx="2937510" cy="5547554"/>
          </a:xfrm>
        </p:spPr>
        <p:txBody>
          <a:bodyPr>
            <a:normAutofit fontScale="92500" lnSpcReduction="10000"/>
          </a:bodyPr>
          <a:lstStyle/>
          <a:p>
            <a:pPr marL="0" indent="0">
              <a:lnSpc>
                <a:spcPct val="150000"/>
              </a:lnSpc>
              <a:buNone/>
            </a:pPr>
            <a:endParaRPr lang="ru-RU" sz="1600" dirty="0">
              <a:latin typeface="Times New Roman"/>
              <a:ea typeface="Times New Roman"/>
            </a:endParaRPr>
          </a:p>
          <a:p>
            <a:pPr marL="0" indent="0">
              <a:lnSpc>
                <a:spcPct val="150000"/>
              </a:lnSpc>
              <a:buNone/>
            </a:pPr>
            <a:endParaRPr lang="ru-RU" sz="1600" dirty="0">
              <a:latin typeface="Times New Roman"/>
              <a:ea typeface="Times New Roman"/>
            </a:endParaRPr>
          </a:p>
          <a:p>
            <a:pPr marL="0" indent="0">
              <a:lnSpc>
                <a:spcPct val="150000"/>
              </a:lnSpc>
              <a:buNone/>
            </a:pPr>
            <a:endParaRPr lang="ru-RU" sz="1600" dirty="0">
              <a:latin typeface="Times New Roman"/>
              <a:ea typeface="Times New Roman"/>
            </a:endParaRPr>
          </a:p>
          <a:p>
            <a:pPr marL="0" indent="0">
              <a:lnSpc>
                <a:spcPct val="150000"/>
              </a:lnSpc>
              <a:buNone/>
            </a:pPr>
            <a:r>
              <a:rPr lang="ru-RU" sz="1600" dirty="0">
                <a:latin typeface="Times New Roman"/>
                <a:ea typeface="Times New Roman"/>
              </a:rPr>
              <a:t>В городские наши дебри забежали чудо-зебры.</a:t>
            </a:r>
            <a:br>
              <a:rPr lang="ru-RU" sz="1600" dirty="0">
                <a:latin typeface="Times New Roman"/>
                <a:ea typeface="Times New Roman"/>
              </a:rPr>
            </a:br>
            <a:r>
              <a:rPr lang="ru-RU" sz="1600" dirty="0">
                <a:latin typeface="Times New Roman"/>
                <a:ea typeface="Times New Roman"/>
              </a:rPr>
              <a:t>Зебра не лягнёт копытом, зебра не мотнёт хвостом,</a:t>
            </a:r>
            <a:br>
              <a:rPr lang="ru-RU" sz="1600" dirty="0">
                <a:latin typeface="Times New Roman"/>
                <a:ea typeface="Times New Roman"/>
              </a:rPr>
            </a:br>
            <a:r>
              <a:rPr lang="ru-RU" sz="1600" dirty="0">
                <a:latin typeface="Times New Roman"/>
                <a:ea typeface="Times New Roman"/>
              </a:rPr>
              <a:t>Растянулась любопытным через улицу мостом.                («Пешеходный переход»)</a:t>
            </a:r>
          </a:p>
          <a:p>
            <a:pPr marL="0" indent="0">
              <a:lnSpc>
                <a:spcPct val="150000"/>
              </a:lnSpc>
              <a:buNone/>
              <a:tabLst>
                <a:tab pos="2234091" algn="l"/>
              </a:tabLst>
            </a:pPr>
            <a:endParaRPr lang="ru-RU" sz="1600" dirty="0">
              <a:latin typeface="Times New Roman"/>
              <a:ea typeface="Times New Roman"/>
            </a:endParaRPr>
          </a:p>
          <a:p>
            <a:pPr marL="0" indent="0">
              <a:lnSpc>
                <a:spcPct val="150000"/>
              </a:lnSpc>
              <a:buNone/>
              <a:tabLst>
                <a:tab pos="2234091" algn="l"/>
              </a:tabLst>
            </a:pPr>
            <a:r>
              <a:rPr lang="ru-RU" sz="1600" dirty="0">
                <a:latin typeface="Times New Roman"/>
                <a:ea typeface="Times New Roman"/>
              </a:rPr>
              <a:t>Эй, водитель осторожно! Ехать быстро невозможно.</a:t>
            </a:r>
          </a:p>
          <a:p>
            <a:pPr marL="0" indent="0">
              <a:lnSpc>
                <a:spcPct val="150000"/>
              </a:lnSpc>
              <a:buNone/>
            </a:pPr>
            <a:r>
              <a:rPr lang="ru-RU" sz="1600" dirty="0">
                <a:latin typeface="Times New Roman"/>
                <a:ea typeface="Times New Roman"/>
              </a:rPr>
              <a:t>Знают люди все на свете - в этом месте ходят дети!      </a:t>
            </a:r>
          </a:p>
          <a:p>
            <a:pPr marL="0" indent="0">
              <a:lnSpc>
                <a:spcPct val="150000"/>
              </a:lnSpc>
              <a:buNone/>
            </a:pPr>
            <a:r>
              <a:rPr lang="ru-RU" sz="1600" dirty="0">
                <a:latin typeface="Times New Roman"/>
                <a:ea typeface="Times New Roman"/>
              </a:rPr>
              <a:t>(Знак «Дети»)</a:t>
            </a:r>
          </a:p>
          <a:p>
            <a:pPr marL="0" indent="0">
              <a:lnSpc>
                <a:spcPct val="150000"/>
              </a:lnSpc>
              <a:buNone/>
            </a:pPr>
            <a:endParaRPr lang="ru-RU" sz="1600" dirty="0">
              <a:latin typeface="Times New Roman"/>
              <a:ea typeface="Times New Roman"/>
            </a:endParaRPr>
          </a:p>
          <a:p>
            <a:pPr marL="0" indent="0">
              <a:lnSpc>
                <a:spcPct val="150000"/>
              </a:lnSpc>
              <a:buNone/>
            </a:pPr>
            <a:endParaRPr lang="ru-RU" sz="1600" dirty="0">
              <a:latin typeface="Times New Roman"/>
              <a:ea typeface="Times New Roman"/>
            </a:endParaRPr>
          </a:p>
          <a:p>
            <a:pPr marL="0" indent="0">
              <a:lnSpc>
                <a:spcPct val="150000"/>
              </a:lnSpc>
              <a:buNone/>
            </a:pPr>
            <a:endParaRPr lang="ru-RU" sz="1600" dirty="0">
              <a:latin typeface="Times New Roman"/>
              <a:ea typeface="Times New Roman"/>
            </a:endParaRPr>
          </a:p>
          <a:p>
            <a:pPr marL="0" indent="0">
              <a:buNone/>
            </a:pPr>
            <a:endParaRPr lang="ru-RU" sz="16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2192788" y="1663664"/>
            <a:ext cx="4128392" cy="875496"/>
          </a:xfrm>
          <a:prstGeom prst="rect">
            <a:avLst/>
          </a:prstGeom>
          <a:noFill/>
        </p:spPr>
        <p:txBody>
          <a:bodyPr wrap="square" lIns="105135" tIns="52567" rIns="105135" bIns="52567" rtlCol="0">
            <a:spAutoFit/>
          </a:bodyPr>
          <a:lstStyle/>
          <a:p>
            <a:pPr algn="ctr"/>
            <a:endParaRPr lang="ru-RU" sz="1600" b="1" dirty="0">
              <a:solidFill>
                <a:srgbClr val="FF0000"/>
              </a:solidFill>
              <a:latin typeface="Times New Roman" panose="02020603050405020304" pitchFamily="18" charset="0"/>
              <a:cs typeface="Times New Roman" panose="02020603050405020304" pitchFamily="18" charset="0"/>
            </a:endParaRPr>
          </a:p>
          <a:p>
            <a:pPr algn="ctr"/>
            <a:r>
              <a:rPr lang="ru-RU" sz="1600" b="1" dirty="0">
                <a:solidFill>
                  <a:srgbClr val="FF0000"/>
                </a:solidFill>
                <a:latin typeface="Times New Roman" panose="02020603050405020304" pitchFamily="18" charset="0"/>
                <a:cs typeface="Times New Roman" panose="02020603050405020304" pitchFamily="18" charset="0"/>
              </a:rPr>
              <a:t>Поиграем? Я вам загадаю загадки, </a:t>
            </a:r>
          </a:p>
          <a:p>
            <a:pPr algn="ctr"/>
            <a:r>
              <a:rPr lang="ru-RU" sz="1600" b="1" dirty="0">
                <a:solidFill>
                  <a:srgbClr val="FF0000"/>
                </a:solidFill>
                <a:latin typeface="Times New Roman" panose="02020603050405020304" pitchFamily="18" charset="0"/>
                <a:cs typeface="Times New Roman" panose="02020603050405020304" pitchFamily="18" charset="0"/>
              </a:rPr>
              <a:t>а вы их отгадайте!</a:t>
            </a:r>
          </a:p>
        </p:txBody>
      </p:sp>
      <p:sp>
        <p:nvSpPr>
          <p:cNvPr id="3" name="Прямоугольник 2"/>
          <p:cNvSpPr/>
          <p:nvPr/>
        </p:nvSpPr>
        <p:spPr>
          <a:xfrm>
            <a:off x="922514" y="7467259"/>
            <a:ext cx="3016902" cy="2024585"/>
          </a:xfrm>
          <a:prstGeom prst="rect">
            <a:avLst/>
          </a:prstGeom>
        </p:spPr>
        <p:txBody>
          <a:bodyPr wrap="square" lIns="105135" tIns="52567" rIns="105135" bIns="52567">
            <a:spAutoFit/>
          </a:bodyPr>
          <a:lstStyle/>
          <a:p>
            <a:pPr>
              <a:lnSpc>
                <a:spcPct val="150000"/>
              </a:lnSpc>
              <a:tabLst>
                <a:tab pos="1127996" algn="l"/>
              </a:tabLst>
            </a:pPr>
            <a:r>
              <a:rPr lang="ru-RU" sz="1600" dirty="0">
                <a:latin typeface="Times New Roman"/>
                <a:ea typeface="Times New Roman"/>
              </a:rPr>
              <a:t>Знак повесили с рассветом, чтобы каждый знал об этом:</a:t>
            </a:r>
            <a:br>
              <a:rPr lang="ru-RU" sz="1600" dirty="0">
                <a:latin typeface="Times New Roman"/>
                <a:ea typeface="Times New Roman"/>
              </a:rPr>
            </a:br>
            <a:r>
              <a:rPr lang="ru-RU" sz="1600" dirty="0">
                <a:latin typeface="Times New Roman"/>
                <a:ea typeface="Times New Roman"/>
              </a:rPr>
              <a:t>Здесь ремонт идёт дороги - берегите свои ноги!                        </a:t>
            </a:r>
          </a:p>
          <a:p>
            <a:pPr>
              <a:lnSpc>
                <a:spcPct val="150000"/>
              </a:lnSpc>
            </a:pPr>
            <a:r>
              <a:rPr lang="ru-RU" sz="1600" dirty="0">
                <a:latin typeface="Times New Roman"/>
                <a:ea typeface="Times New Roman"/>
              </a:rPr>
              <a:t>("Дорожные работы")</a:t>
            </a:r>
            <a:endParaRPr lang="ru-RU" sz="1600" dirty="0"/>
          </a:p>
        </p:txBody>
      </p:sp>
      <p:pic>
        <p:nvPicPr>
          <p:cNvPr id="2050" name="Picture 2" descr="33_5_35_1_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65685" y="3197594"/>
            <a:ext cx="1617319" cy="1738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88cd6577f1d46d7a-ma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2465" y="7690118"/>
            <a:ext cx="1874655" cy="1801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33_1_33_b"/>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342466" y="5760322"/>
            <a:ext cx="1965969" cy="1450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Овальная выноска 4"/>
          <p:cNvSpPr/>
          <p:nvPr/>
        </p:nvSpPr>
        <p:spPr>
          <a:xfrm>
            <a:off x="1637046" y="1663664"/>
            <a:ext cx="4488342" cy="1109511"/>
          </a:xfrm>
          <a:prstGeom prst="wedgeEllipseCallout">
            <a:avLst>
              <a:gd name="adj1" fmla="val 55093"/>
              <a:gd name="adj2" fmla="val -42795"/>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pic>
        <p:nvPicPr>
          <p:cNvPr id="14" name="Рисунок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03612" y="1402326"/>
            <a:ext cx="1152128" cy="1194858"/>
          </a:xfrm>
          <a:prstGeom prst="rect">
            <a:avLst/>
          </a:prstGeom>
        </p:spPr>
      </p:pic>
    </p:spTree>
    <p:extLst>
      <p:ext uri="{BB962C8B-B14F-4D97-AF65-F5344CB8AC3E}">
        <p14:creationId xmlns:p14="http://schemas.microsoft.com/office/powerpoint/2010/main" val="17980061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166456"/>
            <a:ext cx="7561263" cy="11004322"/>
          </a:xfrm>
        </p:spPr>
      </p:pic>
      <p:sp>
        <p:nvSpPr>
          <p:cNvPr id="2" name="Заголовок 1"/>
          <p:cNvSpPr>
            <a:spLocks noGrp="1"/>
          </p:cNvSpPr>
          <p:nvPr>
            <p:ph type="title"/>
          </p:nvPr>
        </p:nvSpPr>
        <p:spPr>
          <a:xfrm>
            <a:off x="922514" y="724847"/>
            <a:ext cx="5081098" cy="853470"/>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«Поэтическая страничка»</a:t>
            </a:r>
          </a:p>
        </p:txBody>
      </p:sp>
      <p:sp>
        <p:nvSpPr>
          <p:cNvPr id="4" name="Объект 3"/>
          <p:cNvSpPr>
            <a:spLocks noGrp="1"/>
          </p:cNvSpPr>
          <p:nvPr>
            <p:ph sz="half" idx="2"/>
          </p:nvPr>
        </p:nvSpPr>
        <p:spPr>
          <a:xfrm>
            <a:off x="843125" y="2261095"/>
            <a:ext cx="5985433" cy="7937271"/>
          </a:xfrm>
        </p:spPr>
        <p:txBody>
          <a:bodyPr>
            <a:normAutofit lnSpcReduction="10000"/>
          </a:bodyPr>
          <a:lstStyle/>
          <a:p>
            <a:pPr marL="0" indent="0" algn="ctr">
              <a:lnSpc>
                <a:spcPct val="115000"/>
              </a:lnSpc>
              <a:spcAft>
                <a:spcPts val="1150"/>
              </a:spcAft>
              <a:buNone/>
            </a:pPr>
            <a:r>
              <a:rPr lang="ru-RU" sz="1400" b="1" dirty="0" err="1">
                <a:latin typeface="Times New Roman"/>
                <a:ea typeface="Calibri"/>
                <a:cs typeface="Times New Roman"/>
              </a:rPr>
              <a:t>Светофорчик</a:t>
            </a:r>
            <a:r>
              <a:rPr lang="ru-RU" sz="1400" b="1" dirty="0">
                <a:latin typeface="Times New Roman"/>
                <a:ea typeface="Calibri"/>
                <a:cs typeface="Times New Roman"/>
              </a:rPr>
              <a:t>. </a:t>
            </a:r>
            <a:endParaRPr lang="ru-RU" sz="1400" b="1" dirty="0">
              <a:ea typeface="Calibri"/>
              <a:cs typeface="Times New Roman"/>
            </a:endParaRPr>
          </a:p>
          <a:p>
            <a:pPr marL="0" indent="0">
              <a:lnSpc>
                <a:spcPct val="115000"/>
              </a:lnSpc>
              <a:buNone/>
            </a:pPr>
            <a:r>
              <a:rPr lang="ru-RU" sz="1400" dirty="0">
                <a:latin typeface="Times New Roman"/>
                <a:ea typeface="Calibri"/>
                <a:cs typeface="Times New Roman"/>
              </a:rPr>
              <a:t>Жил да был  </a:t>
            </a:r>
            <a:r>
              <a:rPr lang="ru-RU" sz="1400" dirty="0" err="1">
                <a:latin typeface="Times New Roman"/>
                <a:ea typeface="Calibri"/>
                <a:cs typeface="Times New Roman"/>
              </a:rPr>
              <a:t>Светофорчик</a:t>
            </a:r>
            <a:r>
              <a:rPr lang="ru-RU" sz="1400" dirty="0">
                <a:latin typeface="Times New Roman"/>
                <a:ea typeface="Calibri"/>
                <a:cs typeface="Times New Roman"/>
              </a:rPr>
              <a:t> , он был еще  маленький. Как и все светофоры  </a:t>
            </a:r>
            <a:endParaRPr lang="ru-RU" sz="1400" dirty="0">
              <a:ea typeface="Calibri"/>
              <a:cs typeface="Times New Roman"/>
            </a:endParaRPr>
          </a:p>
          <a:p>
            <a:pPr marL="0" indent="0">
              <a:lnSpc>
                <a:spcPct val="115000"/>
              </a:lnSpc>
              <a:buNone/>
            </a:pPr>
            <a:r>
              <a:rPr lang="ru-RU" sz="1400" dirty="0">
                <a:latin typeface="Times New Roman"/>
                <a:ea typeface="Calibri"/>
                <a:cs typeface="Times New Roman"/>
              </a:rPr>
              <a:t>он имел три цвета, но  он  не  умел  ими пользоваться ,то есть он светил ими как попало и где попало. Хотя  как вы знаете  это для светофора очень опасно.</a:t>
            </a:r>
            <a:endParaRPr lang="ru-RU" sz="1400" dirty="0">
              <a:ea typeface="Calibri"/>
              <a:cs typeface="Times New Roman"/>
            </a:endParaRPr>
          </a:p>
          <a:p>
            <a:pPr marL="0" indent="0">
              <a:lnSpc>
                <a:spcPct val="115000"/>
              </a:lnSpc>
              <a:buNone/>
            </a:pPr>
            <a:r>
              <a:rPr lang="ru-RU" sz="1400" dirty="0">
                <a:latin typeface="Times New Roman"/>
                <a:ea typeface="Calibri"/>
                <a:cs typeface="Times New Roman"/>
              </a:rPr>
              <a:t>  Жил  </a:t>
            </a:r>
            <a:r>
              <a:rPr lang="ru-RU" sz="1400" dirty="0" err="1">
                <a:latin typeface="Times New Roman"/>
                <a:ea typeface="Calibri"/>
                <a:cs typeface="Times New Roman"/>
              </a:rPr>
              <a:t>Светофорчик</a:t>
            </a:r>
            <a:r>
              <a:rPr lang="ru-RU" sz="1400" dirty="0">
                <a:latin typeface="Times New Roman"/>
                <a:ea typeface="Calibri"/>
                <a:cs typeface="Times New Roman"/>
              </a:rPr>
              <a:t>  не скучал ,с ним всегда приключались  случаи и происшествия</a:t>
            </a:r>
            <a:r>
              <a:rPr lang="ru-RU" sz="1400" dirty="0">
                <a:ea typeface="Calibri"/>
                <a:cs typeface="Times New Roman"/>
              </a:rPr>
              <a:t>. </a:t>
            </a:r>
            <a:r>
              <a:rPr lang="ru-RU" sz="1400" dirty="0">
                <a:latin typeface="Times New Roman"/>
                <a:ea typeface="Calibri"/>
                <a:cs typeface="Times New Roman"/>
              </a:rPr>
              <a:t>Вот вышел как-то он на прогулку  глядит, едет знакомый автомобильчик  ну и мигнул ему красным светом --- поздоровался. Знакомый автомобильчик  резко остановился, но сзади ехал другой автомобиль и столкнулся со</a:t>
            </a:r>
            <a:r>
              <a:rPr lang="ru-RU" sz="1400" dirty="0">
                <a:ea typeface="Calibri"/>
                <a:cs typeface="Times New Roman"/>
              </a:rPr>
              <a:t> </a:t>
            </a:r>
            <a:r>
              <a:rPr lang="ru-RU" sz="1400" dirty="0">
                <a:latin typeface="Times New Roman"/>
                <a:ea typeface="Calibri"/>
                <a:cs typeface="Times New Roman"/>
              </a:rPr>
              <a:t>знакомым автомобильчиком --- получилась вмятина в автомобиле Вот ведь из-за простого приветствия произошло столкновение, </a:t>
            </a:r>
            <a:r>
              <a:rPr lang="ru-RU" sz="1400" dirty="0" err="1">
                <a:latin typeface="Times New Roman"/>
                <a:ea typeface="Calibri"/>
                <a:cs typeface="Times New Roman"/>
              </a:rPr>
              <a:t>Светофорчик</a:t>
            </a:r>
            <a:r>
              <a:rPr lang="ru-RU" sz="1400" dirty="0">
                <a:latin typeface="Times New Roman"/>
                <a:ea typeface="Calibri"/>
                <a:cs typeface="Times New Roman"/>
              </a:rPr>
              <a:t>  совсем  не хотел этого.</a:t>
            </a:r>
            <a:endParaRPr lang="ru-RU" sz="1400" dirty="0">
              <a:ea typeface="Calibri"/>
              <a:cs typeface="Times New Roman"/>
            </a:endParaRPr>
          </a:p>
          <a:p>
            <a:pPr marL="0" indent="0">
              <a:lnSpc>
                <a:spcPct val="115000"/>
              </a:lnSpc>
              <a:buNone/>
            </a:pPr>
            <a:r>
              <a:rPr lang="ru-RU" sz="1400" dirty="0">
                <a:latin typeface="Times New Roman"/>
                <a:ea typeface="Calibri"/>
                <a:cs typeface="Times New Roman"/>
              </a:rPr>
              <a:t>Следующий раз </a:t>
            </a:r>
            <a:r>
              <a:rPr lang="ru-RU" sz="1400" dirty="0" err="1">
                <a:latin typeface="Times New Roman"/>
                <a:ea typeface="Calibri"/>
                <a:cs typeface="Times New Roman"/>
              </a:rPr>
              <a:t>Светофорчик</a:t>
            </a:r>
            <a:r>
              <a:rPr lang="ru-RU" sz="1400" dirty="0">
                <a:latin typeface="Times New Roman"/>
                <a:ea typeface="Calibri"/>
                <a:cs typeface="Times New Roman"/>
              </a:rPr>
              <a:t> гулял по парку, смотрит у пешеходного перехода стоят его друзья: девочка Леля и мальчик Вова  улыбнулся им </a:t>
            </a:r>
            <a:r>
              <a:rPr lang="ru-RU" sz="1400" dirty="0" err="1">
                <a:latin typeface="Times New Roman"/>
                <a:ea typeface="Calibri"/>
                <a:cs typeface="Times New Roman"/>
              </a:rPr>
              <a:t>светофорчик</a:t>
            </a:r>
            <a:r>
              <a:rPr lang="ru-RU" sz="1400" dirty="0">
                <a:latin typeface="Times New Roman"/>
                <a:ea typeface="Calibri"/>
                <a:cs typeface="Times New Roman"/>
              </a:rPr>
              <a:t>  сверкнул зеленым светом, дети с радостью пошли через дорогу, а в это время  светофор который стоял на этом посту  показывал красный свет, хорошо ,что автомобили которые собрались заезжать на пешеходный  переход не набрали скорость – случилось бы непоправимое, ушибли  бы детей, но все обошлось.</a:t>
            </a:r>
            <a:endParaRPr lang="ru-RU" sz="1400" dirty="0">
              <a:ea typeface="Calibri"/>
              <a:cs typeface="Times New Roman"/>
            </a:endParaRPr>
          </a:p>
          <a:p>
            <a:pPr marL="0" indent="0">
              <a:lnSpc>
                <a:spcPct val="115000"/>
              </a:lnSpc>
              <a:buNone/>
            </a:pPr>
            <a:r>
              <a:rPr lang="ru-RU" sz="1400" dirty="0">
                <a:latin typeface="Times New Roman"/>
                <a:ea typeface="Calibri"/>
                <a:cs typeface="Times New Roman"/>
              </a:rPr>
              <a:t> А некоторое время назад  </a:t>
            </a:r>
            <a:r>
              <a:rPr lang="ru-RU" sz="1400" dirty="0" err="1">
                <a:latin typeface="Times New Roman"/>
                <a:ea typeface="Calibri"/>
                <a:cs typeface="Times New Roman"/>
              </a:rPr>
              <a:t>Светофорчик</a:t>
            </a:r>
            <a:r>
              <a:rPr lang="ru-RU" sz="1400" dirty="0">
                <a:latin typeface="Times New Roman"/>
                <a:ea typeface="Calibri"/>
                <a:cs typeface="Times New Roman"/>
              </a:rPr>
              <a:t>  подмигнул красным светом уважаемой даме с тяжелыми сумками  у подземного перехода, она только что  собралась спускаться в него, после сигнала  поскользнулась   по лестнице и ушибла ногу. </a:t>
            </a:r>
            <a:endParaRPr lang="ru-RU" sz="1400" dirty="0">
              <a:ea typeface="Calibri"/>
              <a:cs typeface="Times New Roman"/>
            </a:endParaRPr>
          </a:p>
          <a:p>
            <a:pPr marL="0" indent="0">
              <a:lnSpc>
                <a:spcPct val="115000"/>
              </a:lnSpc>
              <a:buNone/>
            </a:pPr>
            <a:r>
              <a:rPr lang="ru-RU" sz="1400" dirty="0">
                <a:latin typeface="Times New Roman"/>
                <a:ea typeface="Calibri"/>
                <a:cs typeface="Times New Roman"/>
              </a:rPr>
              <a:t>После этих происшествий  </a:t>
            </a:r>
            <a:r>
              <a:rPr lang="ru-RU" sz="1400" dirty="0" err="1">
                <a:latin typeface="Times New Roman"/>
                <a:ea typeface="Calibri"/>
                <a:cs typeface="Times New Roman"/>
              </a:rPr>
              <a:t>Светофорчик</a:t>
            </a:r>
            <a:r>
              <a:rPr lang="ru-RU" sz="1400" dirty="0">
                <a:latin typeface="Times New Roman"/>
                <a:ea typeface="Calibri"/>
                <a:cs typeface="Times New Roman"/>
              </a:rPr>
              <a:t> очень призадумался. Плохие последствия его беспокоили, он волновался  и  решил обязательно выучить</a:t>
            </a:r>
            <a:endParaRPr lang="ru-RU" sz="1400" dirty="0">
              <a:ea typeface="Calibri"/>
              <a:cs typeface="Times New Roman"/>
            </a:endParaRPr>
          </a:p>
          <a:p>
            <a:pPr marL="0" indent="0">
              <a:lnSpc>
                <a:spcPct val="115000"/>
              </a:lnSpc>
              <a:buNone/>
            </a:pPr>
            <a:r>
              <a:rPr lang="ru-RU" sz="1400" dirty="0">
                <a:latin typeface="Times New Roman"/>
                <a:ea typeface="Calibri"/>
                <a:cs typeface="Times New Roman"/>
              </a:rPr>
              <a:t>правила дорожного движения, а еще он подошел к своему доброму светофору и попросил дать много полезных советов по дорожному движению.</a:t>
            </a:r>
            <a:r>
              <a:rPr lang="ru-RU" sz="1400" dirty="0">
                <a:ea typeface="Calibri"/>
                <a:cs typeface="Times New Roman"/>
              </a:rPr>
              <a:t> </a:t>
            </a:r>
            <a:r>
              <a:rPr lang="ru-RU" sz="1400" dirty="0">
                <a:latin typeface="Times New Roman"/>
                <a:ea typeface="Calibri"/>
                <a:cs typeface="Times New Roman"/>
              </a:rPr>
              <a:t>И вот  </a:t>
            </a:r>
            <a:r>
              <a:rPr lang="ru-RU" sz="1400" dirty="0" err="1">
                <a:latin typeface="Times New Roman"/>
                <a:ea typeface="Calibri"/>
                <a:cs typeface="Times New Roman"/>
              </a:rPr>
              <a:t>Светофорчик</a:t>
            </a:r>
            <a:r>
              <a:rPr lang="ru-RU" sz="1400" dirty="0">
                <a:latin typeface="Times New Roman"/>
                <a:ea typeface="Calibri"/>
                <a:cs typeface="Times New Roman"/>
              </a:rPr>
              <a:t>  подрос  начал учиться, стал делать правильные поступки.</a:t>
            </a:r>
            <a:r>
              <a:rPr lang="ru-RU" sz="1400" dirty="0">
                <a:ea typeface="Calibri"/>
                <a:cs typeface="Times New Roman"/>
              </a:rPr>
              <a:t>                                          </a:t>
            </a:r>
          </a:p>
          <a:p>
            <a:pPr marL="0" indent="0" algn="r">
              <a:lnSpc>
                <a:spcPct val="115000"/>
              </a:lnSpc>
              <a:buNone/>
            </a:pPr>
            <a:r>
              <a:rPr lang="ru-RU" sz="1400" b="1" dirty="0">
                <a:latin typeface="Times New Roman"/>
                <a:ea typeface="Calibri"/>
                <a:cs typeface="Times New Roman"/>
              </a:rPr>
              <a:t>Автор: Каримова Гульнара </a:t>
            </a:r>
            <a:r>
              <a:rPr lang="ru-RU" sz="1400" b="1" dirty="0" err="1">
                <a:latin typeface="Times New Roman"/>
                <a:ea typeface="Calibri"/>
                <a:cs typeface="Times New Roman"/>
              </a:rPr>
              <a:t>Назиповна</a:t>
            </a:r>
            <a:endParaRPr lang="ru-RU" sz="1400" b="1" dirty="0">
              <a:latin typeface="Times New Roman"/>
              <a:ea typeface="Calibri"/>
              <a:cs typeface="Times New Roman"/>
            </a:endParaRPr>
          </a:p>
          <a:p>
            <a:pPr marL="0" indent="0" algn="r">
              <a:lnSpc>
                <a:spcPct val="115000"/>
              </a:lnSpc>
              <a:buNone/>
            </a:pPr>
            <a:r>
              <a:rPr lang="ru-RU" sz="1400" b="1" dirty="0">
                <a:latin typeface="Times New Roman"/>
                <a:ea typeface="Calibri"/>
                <a:cs typeface="Times New Roman"/>
              </a:rPr>
              <a:t>Воспитатель второй младшей группы №2</a:t>
            </a:r>
            <a:endParaRPr lang="ru-RU" sz="1400" b="1" dirty="0">
              <a:ea typeface="Calibri"/>
              <a:cs typeface="Times New Roman"/>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6428" y="896041"/>
            <a:ext cx="1152128" cy="1621593"/>
          </a:xfrm>
          <a:prstGeom prst="rect">
            <a:avLst/>
          </a:prstGeom>
        </p:spPr>
      </p:pic>
      <p:sp>
        <p:nvSpPr>
          <p:cNvPr id="3" name="TextBox 2"/>
          <p:cNvSpPr txBox="1"/>
          <p:nvPr/>
        </p:nvSpPr>
        <p:spPr>
          <a:xfrm>
            <a:off x="1160692" y="1407623"/>
            <a:ext cx="4515738" cy="620143"/>
          </a:xfrm>
          <a:prstGeom prst="rect">
            <a:avLst/>
          </a:prstGeom>
          <a:noFill/>
        </p:spPr>
        <p:txBody>
          <a:bodyPr wrap="square" lIns="105135" tIns="52567" rIns="105135" bIns="52567" rtlCol="0">
            <a:spAutoFit/>
          </a:bodyPr>
          <a:lstStyle/>
          <a:p>
            <a:pPr algn="ctr"/>
            <a:endParaRPr lang="ru-RU" sz="1600" b="1" dirty="0">
              <a:solidFill>
                <a:srgbClr val="7030A0"/>
              </a:solidFill>
              <a:latin typeface="Times New Roman" panose="02020603050405020304" pitchFamily="18" charset="0"/>
              <a:cs typeface="Times New Roman" panose="02020603050405020304" pitchFamily="18" charset="0"/>
            </a:endParaRPr>
          </a:p>
          <a:p>
            <a:pPr algn="ctr"/>
            <a:r>
              <a:rPr lang="ru-RU" sz="1600" b="1" dirty="0">
                <a:solidFill>
                  <a:srgbClr val="7030A0"/>
                </a:solidFill>
                <a:latin typeface="Times New Roman" panose="02020603050405020304" pitchFamily="18" charset="0"/>
                <a:cs typeface="Times New Roman" panose="02020603050405020304" pitchFamily="18" charset="0"/>
              </a:rPr>
              <a:t>Наши педагоги тоже творческие люди! </a:t>
            </a:r>
          </a:p>
        </p:txBody>
      </p:sp>
      <p:sp>
        <p:nvSpPr>
          <p:cNvPr id="6" name="Овальная выноска 5"/>
          <p:cNvSpPr/>
          <p:nvPr/>
        </p:nvSpPr>
        <p:spPr>
          <a:xfrm>
            <a:off x="1160690" y="1407623"/>
            <a:ext cx="4515739" cy="853470"/>
          </a:xfrm>
          <a:prstGeom prst="wedgeEllipseCallout">
            <a:avLst>
              <a:gd name="adj1" fmla="val 55195"/>
              <a:gd name="adj2" fmla="val -33107"/>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spTree>
    <p:extLst>
      <p:ext uri="{BB962C8B-B14F-4D97-AF65-F5344CB8AC3E}">
        <p14:creationId xmlns:p14="http://schemas.microsoft.com/office/powerpoint/2010/main" val="36556014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166456"/>
            <a:ext cx="7595030" cy="11004322"/>
          </a:xfrm>
        </p:spPr>
      </p:pic>
      <p:sp>
        <p:nvSpPr>
          <p:cNvPr id="2" name="Заголовок 1"/>
          <p:cNvSpPr>
            <a:spLocks noGrp="1"/>
          </p:cNvSpPr>
          <p:nvPr>
            <p:ph type="title"/>
          </p:nvPr>
        </p:nvSpPr>
        <p:spPr>
          <a:xfrm>
            <a:off x="922514" y="724847"/>
            <a:ext cx="5081098" cy="853470"/>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«Поэтическая страничка»</a:t>
            </a:r>
          </a:p>
        </p:txBody>
      </p:sp>
      <p:sp>
        <p:nvSpPr>
          <p:cNvPr id="4" name="Объект 3"/>
          <p:cNvSpPr>
            <a:spLocks noGrp="1"/>
          </p:cNvSpPr>
          <p:nvPr>
            <p:ph sz="half" idx="2"/>
          </p:nvPr>
        </p:nvSpPr>
        <p:spPr>
          <a:xfrm>
            <a:off x="1081297" y="2090400"/>
            <a:ext cx="5747258" cy="8107964"/>
          </a:xfrm>
        </p:spPr>
        <p:txBody>
          <a:bodyPr>
            <a:normAutofit fontScale="85000" lnSpcReduction="20000"/>
          </a:bodyPr>
          <a:lstStyle/>
          <a:p>
            <a:pPr marL="0" indent="0" algn="ctr">
              <a:lnSpc>
                <a:spcPct val="115000"/>
              </a:lnSpc>
              <a:spcAft>
                <a:spcPts val="1150"/>
              </a:spcAft>
              <a:buNone/>
            </a:pPr>
            <a:r>
              <a:rPr lang="ru-RU" sz="1700" b="1" dirty="0">
                <a:latin typeface="Times New Roman" panose="02020603050405020304" pitchFamily="18" charset="0"/>
                <a:ea typeface="Times New Roman"/>
                <a:cs typeface="Times New Roman" panose="02020603050405020304" pitchFamily="18" charset="0"/>
              </a:rPr>
              <a:t> </a:t>
            </a:r>
            <a:r>
              <a:rPr lang="ru-RU" sz="1700" b="1" dirty="0">
                <a:latin typeface="Times New Roman"/>
                <a:ea typeface="Times New Roman"/>
                <a:cs typeface="Times New Roman"/>
              </a:rPr>
              <a:t>Урамда </a:t>
            </a:r>
            <a:r>
              <a:rPr lang="ru-RU" sz="1700" b="1" dirty="0" err="1">
                <a:latin typeface="Times New Roman"/>
                <a:ea typeface="Times New Roman"/>
                <a:cs typeface="Times New Roman"/>
              </a:rPr>
              <a:t>йөргәндә</a:t>
            </a:r>
            <a:r>
              <a:rPr lang="ru-RU" sz="1700" b="1" dirty="0">
                <a:latin typeface="Times New Roman"/>
                <a:ea typeface="Times New Roman"/>
                <a:cs typeface="Times New Roman"/>
              </a:rPr>
              <a:t> сак </a:t>
            </a:r>
            <a:r>
              <a:rPr lang="ru-RU" sz="1700" b="1" dirty="0" err="1">
                <a:latin typeface="Times New Roman"/>
                <a:ea typeface="Times New Roman"/>
                <a:cs typeface="Times New Roman"/>
              </a:rPr>
              <a:t>бул</a:t>
            </a:r>
            <a:r>
              <a:rPr lang="ru-RU" sz="1700" b="1" dirty="0">
                <a:latin typeface="Times New Roman"/>
                <a:ea typeface="Times New Roman"/>
                <a:cs typeface="Times New Roman"/>
              </a:rPr>
              <a:t>!</a:t>
            </a:r>
            <a:endParaRPr lang="ru-RU" sz="1700" b="1" dirty="0">
              <a:ea typeface="Times New Roman"/>
              <a:cs typeface="Times New Roman"/>
            </a:endParaRPr>
          </a:p>
          <a:p>
            <a:pPr marL="0" indent="0">
              <a:lnSpc>
                <a:spcPct val="115000"/>
              </a:lnSpc>
              <a:spcAft>
                <a:spcPts val="1150"/>
              </a:spcAft>
              <a:buNone/>
            </a:pPr>
            <a:r>
              <a:rPr lang="ru-RU" sz="1700" dirty="0">
                <a:latin typeface="Times New Roman"/>
                <a:ea typeface="Times New Roman"/>
                <a:cs typeface="Times New Roman"/>
              </a:rPr>
              <a:t>Урамда </a:t>
            </a:r>
            <a:r>
              <a:rPr lang="ru-RU" sz="1700" dirty="0" err="1">
                <a:latin typeface="Times New Roman"/>
                <a:ea typeface="Times New Roman"/>
                <a:cs typeface="Times New Roman"/>
              </a:rPr>
              <a:t>йөргәндә</a:t>
            </a:r>
            <a:r>
              <a:rPr lang="ru-RU" sz="1700" dirty="0">
                <a:latin typeface="Times New Roman"/>
                <a:ea typeface="Times New Roman"/>
                <a:cs typeface="Times New Roman"/>
              </a:rPr>
              <a:t> сак </a:t>
            </a:r>
            <a:r>
              <a:rPr lang="ru-RU" sz="1700" dirty="0" err="1">
                <a:latin typeface="Times New Roman"/>
                <a:ea typeface="Times New Roman"/>
                <a:cs typeface="Times New Roman"/>
              </a:rPr>
              <a:t>бул</a:t>
            </a:r>
            <a:r>
              <a:rPr lang="ru-RU" sz="1700" dirty="0">
                <a:latin typeface="Times New Roman"/>
                <a:ea typeface="Times New Roman"/>
                <a:cs typeface="Times New Roman"/>
              </a:rPr>
              <a:t>,</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Фажигага</a:t>
            </a:r>
            <a:r>
              <a:rPr lang="ru-RU" sz="1700" dirty="0">
                <a:latin typeface="Times New Roman"/>
                <a:ea typeface="Times New Roman"/>
                <a:cs typeface="Times New Roman"/>
              </a:rPr>
              <a:t> </a:t>
            </a:r>
            <a:r>
              <a:rPr lang="ru-RU" sz="1700" dirty="0" err="1">
                <a:latin typeface="Times New Roman"/>
                <a:ea typeface="Times New Roman"/>
                <a:cs typeface="Times New Roman"/>
              </a:rPr>
              <a:t>эләкмә</a:t>
            </a:r>
            <a:r>
              <a:rPr lang="ru-RU" sz="1700" dirty="0">
                <a:latin typeface="Times New Roman"/>
                <a:ea typeface="Times New Roman"/>
                <a:cs typeface="Times New Roman"/>
              </a:rPr>
              <a:t>.</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Билгеләргә</a:t>
            </a:r>
            <a:r>
              <a:rPr lang="ru-RU" sz="1700" dirty="0">
                <a:latin typeface="Times New Roman"/>
                <a:ea typeface="Times New Roman"/>
                <a:cs typeface="Times New Roman"/>
              </a:rPr>
              <a:t> </a:t>
            </a:r>
            <a:r>
              <a:rPr lang="ru-RU" sz="1700" dirty="0" err="1">
                <a:latin typeface="Times New Roman"/>
                <a:ea typeface="Times New Roman"/>
                <a:cs typeface="Times New Roman"/>
              </a:rPr>
              <a:t>күз</a:t>
            </a:r>
            <a:r>
              <a:rPr lang="ru-RU" sz="1700" dirty="0">
                <a:latin typeface="Times New Roman"/>
                <a:ea typeface="Times New Roman"/>
                <a:cs typeface="Times New Roman"/>
              </a:rPr>
              <a:t> –</a:t>
            </a:r>
            <a:r>
              <a:rPr lang="ru-RU" sz="1700" dirty="0" err="1">
                <a:latin typeface="Times New Roman"/>
                <a:ea typeface="Times New Roman"/>
                <a:cs typeface="Times New Roman"/>
              </a:rPr>
              <a:t>колак</a:t>
            </a:r>
            <a:r>
              <a:rPr lang="ru-RU" sz="1700" dirty="0">
                <a:latin typeface="Times New Roman"/>
                <a:ea typeface="Times New Roman"/>
                <a:cs typeface="Times New Roman"/>
              </a:rPr>
              <a:t> </a:t>
            </a:r>
            <a:r>
              <a:rPr lang="ru-RU" sz="1700" dirty="0" err="1">
                <a:latin typeface="Times New Roman"/>
                <a:ea typeface="Times New Roman"/>
                <a:cs typeface="Times New Roman"/>
              </a:rPr>
              <a:t>бул</a:t>
            </a:r>
            <a:r>
              <a:rPr lang="ru-RU" sz="1700" dirty="0">
                <a:latin typeface="Times New Roman"/>
                <a:ea typeface="Times New Roman"/>
                <a:cs typeface="Times New Roman"/>
              </a:rPr>
              <a:t>, </a:t>
            </a:r>
            <a:endParaRPr lang="ru-RU" sz="1700" dirty="0">
              <a:ea typeface="Times New Roman"/>
              <a:cs typeface="Times New Roman"/>
            </a:endParaRPr>
          </a:p>
          <a:p>
            <a:pPr marL="0" indent="0">
              <a:lnSpc>
                <a:spcPct val="115000"/>
              </a:lnSpc>
              <a:spcAft>
                <a:spcPts val="1150"/>
              </a:spcAft>
              <a:buNone/>
            </a:pPr>
            <a:r>
              <a:rPr lang="ru-RU" sz="1700" dirty="0">
                <a:latin typeface="Times New Roman"/>
                <a:ea typeface="Times New Roman"/>
                <a:cs typeface="Times New Roman"/>
              </a:rPr>
              <a:t>Юл </a:t>
            </a:r>
            <a:r>
              <a:rPr lang="ru-RU" sz="1700" dirty="0" err="1">
                <a:latin typeface="Times New Roman"/>
                <a:ea typeface="Times New Roman"/>
                <a:cs typeface="Times New Roman"/>
              </a:rPr>
              <a:t>кагыйдәсен</a:t>
            </a:r>
            <a:r>
              <a:rPr lang="ru-RU" sz="1700" dirty="0">
                <a:latin typeface="Times New Roman"/>
                <a:ea typeface="Times New Roman"/>
                <a:cs typeface="Times New Roman"/>
              </a:rPr>
              <a:t> </a:t>
            </a:r>
            <a:r>
              <a:rPr lang="ru-RU" sz="1700" dirty="0" err="1">
                <a:latin typeface="Times New Roman"/>
                <a:ea typeface="Times New Roman"/>
                <a:cs typeface="Times New Roman"/>
              </a:rPr>
              <a:t>үтә</a:t>
            </a:r>
            <a:r>
              <a:rPr lang="ru-RU" sz="1700" dirty="0">
                <a:latin typeface="Times New Roman"/>
                <a:ea typeface="Times New Roman"/>
                <a:cs typeface="Times New Roman"/>
              </a:rPr>
              <a:t>.</a:t>
            </a:r>
            <a:endParaRPr lang="ru-RU" sz="1700" dirty="0">
              <a:ea typeface="Times New Roman"/>
              <a:cs typeface="Times New Roman"/>
            </a:endParaRPr>
          </a:p>
          <a:p>
            <a:pPr marL="0" indent="0">
              <a:lnSpc>
                <a:spcPct val="115000"/>
              </a:lnSpc>
              <a:spcAft>
                <a:spcPts val="1150"/>
              </a:spcAft>
              <a:buNone/>
            </a:pPr>
            <a:r>
              <a:rPr lang="ru-RU" sz="1700" dirty="0">
                <a:latin typeface="Times New Roman"/>
                <a:ea typeface="Times New Roman"/>
                <a:cs typeface="Times New Roman"/>
              </a:rPr>
              <a:t> </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Билгеләрнен</a:t>
            </a:r>
            <a:r>
              <a:rPr lang="ru-RU" sz="1700" dirty="0">
                <a:latin typeface="Times New Roman"/>
                <a:ea typeface="Times New Roman"/>
                <a:cs typeface="Times New Roman"/>
              </a:rPr>
              <a:t> </a:t>
            </a:r>
            <a:r>
              <a:rPr lang="ru-RU" sz="1700" dirty="0" err="1">
                <a:latin typeface="Times New Roman"/>
                <a:ea typeface="Times New Roman"/>
                <a:cs typeface="Times New Roman"/>
              </a:rPr>
              <a:t>төсләре</a:t>
            </a:r>
            <a:r>
              <a:rPr lang="ru-RU" sz="1700" dirty="0">
                <a:latin typeface="Times New Roman"/>
                <a:ea typeface="Times New Roman"/>
                <a:cs typeface="Times New Roman"/>
              </a:rPr>
              <a:t>,</a:t>
            </a:r>
            <a:endParaRPr lang="ru-RU" sz="1700" dirty="0">
              <a:ea typeface="Times New Roman"/>
              <a:cs typeface="Times New Roman"/>
            </a:endParaRPr>
          </a:p>
          <a:p>
            <a:pPr marL="0" indent="0">
              <a:lnSpc>
                <a:spcPct val="115000"/>
              </a:lnSpc>
              <a:spcAft>
                <a:spcPts val="1150"/>
              </a:spcAft>
              <a:buNone/>
            </a:pPr>
            <a:r>
              <a:rPr lang="ru-RU" sz="1700" dirty="0">
                <a:latin typeface="Times New Roman"/>
                <a:ea typeface="Times New Roman"/>
                <a:cs typeface="Times New Roman"/>
              </a:rPr>
              <a:t>Кызылы бар, </a:t>
            </a:r>
            <a:r>
              <a:rPr lang="ru-RU" sz="1700" dirty="0" err="1">
                <a:latin typeface="Times New Roman"/>
                <a:ea typeface="Times New Roman"/>
                <a:cs typeface="Times New Roman"/>
              </a:rPr>
              <a:t>зәнгәре</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Формасына</a:t>
            </a:r>
            <a:r>
              <a:rPr lang="ru-RU" sz="1700" dirty="0">
                <a:latin typeface="Times New Roman"/>
                <a:ea typeface="Times New Roman"/>
                <a:cs typeface="Times New Roman"/>
              </a:rPr>
              <a:t> </a:t>
            </a:r>
            <a:r>
              <a:rPr lang="ru-RU" sz="1700" dirty="0" err="1">
                <a:latin typeface="Times New Roman"/>
                <a:ea typeface="Times New Roman"/>
                <a:cs typeface="Times New Roman"/>
              </a:rPr>
              <a:t>карасан</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Шакмагы</a:t>
            </a:r>
            <a:r>
              <a:rPr lang="ru-RU" sz="1700" dirty="0">
                <a:latin typeface="Times New Roman"/>
                <a:ea typeface="Times New Roman"/>
                <a:cs typeface="Times New Roman"/>
              </a:rPr>
              <a:t> </a:t>
            </a:r>
            <a:r>
              <a:rPr lang="ru-RU" sz="1700" dirty="0" err="1">
                <a:latin typeface="Times New Roman"/>
                <a:ea typeface="Times New Roman"/>
                <a:cs typeface="Times New Roman"/>
              </a:rPr>
              <a:t>тугәрәге</a:t>
            </a:r>
            <a:endParaRPr lang="ru-RU" sz="1700" dirty="0">
              <a:ea typeface="Times New Roman"/>
              <a:cs typeface="Times New Roman"/>
            </a:endParaRPr>
          </a:p>
          <a:p>
            <a:pPr marL="0" indent="0">
              <a:lnSpc>
                <a:spcPct val="115000"/>
              </a:lnSpc>
              <a:spcAft>
                <a:spcPts val="1150"/>
              </a:spcAft>
              <a:buNone/>
            </a:pPr>
            <a:r>
              <a:rPr lang="ru-RU" sz="1700" dirty="0">
                <a:latin typeface="Times New Roman"/>
                <a:ea typeface="Times New Roman"/>
                <a:cs typeface="Times New Roman"/>
              </a:rPr>
              <a:t> </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Хәрберсенен</a:t>
            </a:r>
            <a:r>
              <a:rPr lang="ru-RU" sz="1700" dirty="0">
                <a:latin typeface="Times New Roman"/>
                <a:ea typeface="Times New Roman"/>
                <a:cs typeface="Times New Roman"/>
              </a:rPr>
              <a:t> </a:t>
            </a:r>
            <a:r>
              <a:rPr lang="ru-RU" sz="1700" dirty="0" err="1">
                <a:latin typeface="Times New Roman"/>
                <a:ea typeface="Times New Roman"/>
                <a:cs typeface="Times New Roman"/>
              </a:rPr>
              <a:t>үз</a:t>
            </a:r>
            <a:r>
              <a:rPr lang="ru-RU" sz="1700" dirty="0">
                <a:latin typeface="Times New Roman"/>
                <a:ea typeface="Times New Roman"/>
                <a:cs typeface="Times New Roman"/>
              </a:rPr>
              <a:t> </a:t>
            </a:r>
            <a:r>
              <a:rPr lang="ru-RU" sz="1700" dirty="0" err="1">
                <a:latin typeface="Times New Roman"/>
                <a:ea typeface="Times New Roman"/>
                <a:cs typeface="Times New Roman"/>
              </a:rPr>
              <a:t>эше</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Кисәтә</a:t>
            </a:r>
            <a:r>
              <a:rPr lang="ru-RU" sz="1700" dirty="0">
                <a:latin typeface="Times New Roman"/>
                <a:ea typeface="Times New Roman"/>
                <a:cs typeface="Times New Roman"/>
              </a:rPr>
              <a:t> </a:t>
            </a:r>
            <a:r>
              <a:rPr lang="ru-RU" sz="1700" dirty="0" err="1">
                <a:latin typeface="Times New Roman"/>
                <a:ea typeface="Times New Roman"/>
                <a:cs typeface="Times New Roman"/>
              </a:rPr>
              <a:t>алар</a:t>
            </a:r>
            <a:r>
              <a:rPr lang="ru-RU" sz="1700" dirty="0">
                <a:latin typeface="Times New Roman"/>
                <a:ea typeface="Times New Roman"/>
                <a:cs typeface="Times New Roman"/>
              </a:rPr>
              <a:t> </a:t>
            </a:r>
            <a:r>
              <a:rPr lang="ru-RU" sz="1700" dirty="0" err="1">
                <a:latin typeface="Times New Roman"/>
                <a:ea typeface="Times New Roman"/>
                <a:cs typeface="Times New Roman"/>
              </a:rPr>
              <a:t>безне</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Кагыйдәне</a:t>
            </a:r>
            <a:r>
              <a:rPr lang="ru-RU" sz="1700" dirty="0">
                <a:latin typeface="Times New Roman"/>
                <a:ea typeface="Times New Roman"/>
                <a:cs typeface="Times New Roman"/>
              </a:rPr>
              <a:t> </a:t>
            </a:r>
            <a:r>
              <a:rPr lang="ru-RU" sz="1700" dirty="0" err="1">
                <a:latin typeface="Times New Roman"/>
                <a:ea typeface="Times New Roman"/>
                <a:cs typeface="Times New Roman"/>
              </a:rPr>
              <a:t>үтәсән</a:t>
            </a:r>
            <a:endParaRPr lang="ru-RU" sz="1700" dirty="0">
              <a:ea typeface="Times New Roman"/>
              <a:cs typeface="Times New Roman"/>
            </a:endParaRPr>
          </a:p>
          <a:p>
            <a:pPr marL="0" indent="0">
              <a:lnSpc>
                <a:spcPct val="115000"/>
              </a:lnSpc>
              <a:spcAft>
                <a:spcPts val="1150"/>
              </a:spcAft>
              <a:buNone/>
            </a:pPr>
            <a:r>
              <a:rPr lang="ru-RU" sz="1700" dirty="0" err="1">
                <a:latin typeface="Times New Roman"/>
                <a:ea typeface="Times New Roman"/>
                <a:cs typeface="Times New Roman"/>
              </a:rPr>
              <a:t>Сакларбыз</a:t>
            </a:r>
            <a:r>
              <a:rPr lang="ru-RU" sz="1700" dirty="0">
                <a:latin typeface="Times New Roman"/>
                <a:ea typeface="Times New Roman"/>
                <a:cs typeface="Times New Roman"/>
              </a:rPr>
              <a:t> </a:t>
            </a:r>
            <a:r>
              <a:rPr lang="ru-RU" sz="1700" dirty="0" err="1">
                <a:latin typeface="Times New Roman"/>
                <a:ea typeface="Times New Roman"/>
                <a:cs typeface="Times New Roman"/>
              </a:rPr>
              <a:t>гомеребезне</a:t>
            </a:r>
            <a:r>
              <a:rPr lang="ru-RU" sz="1700" dirty="0">
                <a:latin typeface="Times New Roman"/>
                <a:ea typeface="Times New Roman"/>
                <a:cs typeface="Times New Roman"/>
              </a:rPr>
              <a:t>!</a:t>
            </a:r>
          </a:p>
          <a:p>
            <a:pPr marL="0" indent="0" algn="r">
              <a:lnSpc>
                <a:spcPct val="115000"/>
              </a:lnSpc>
              <a:spcAft>
                <a:spcPts val="1150"/>
              </a:spcAft>
              <a:buNone/>
            </a:pPr>
            <a:r>
              <a:rPr lang="ru-RU" sz="1700" b="1" dirty="0">
                <a:latin typeface="Times New Roman"/>
                <a:ea typeface="Times New Roman"/>
                <a:cs typeface="Times New Roman"/>
              </a:rPr>
              <a:t>Автор: </a:t>
            </a:r>
            <a:r>
              <a:rPr lang="ru-RU" sz="1700" b="1" dirty="0" err="1">
                <a:latin typeface="Times New Roman"/>
                <a:ea typeface="Times New Roman"/>
                <a:cs typeface="Times New Roman"/>
              </a:rPr>
              <a:t>Минязева</a:t>
            </a:r>
            <a:r>
              <a:rPr lang="ru-RU" sz="1700" b="1" dirty="0">
                <a:latin typeface="Times New Roman"/>
                <a:ea typeface="Times New Roman"/>
                <a:cs typeface="Times New Roman"/>
              </a:rPr>
              <a:t> Гузель </a:t>
            </a:r>
            <a:r>
              <a:rPr lang="ru-RU" sz="1700" b="1" dirty="0" err="1">
                <a:latin typeface="Times New Roman"/>
                <a:ea typeface="Times New Roman"/>
                <a:cs typeface="Times New Roman"/>
              </a:rPr>
              <a:t>Ильфаковна</a:t>
            </a:r>
            <a:endParaRPr lang="ru-RU" sz="1700" b="1" dirty="0">
              <a:latin typeface="Times New Roman"/>
              <a:ea typeface="Times New Roman"/>
              <a:cs typeface="Times New Roman"/>
            </a:endParaRPr>
          </a:p>
          <a:p>
            <a:pPr marL="0" indent="0" algn="r">
              <a:lnSpc>
                <a:spcPct val="115000"/>
              </a:lnSpc>
              <a:spcAft>
                <a:spcPts val="1150"/>
              </a:spcAft>
              <a:buNone/>
            </a:pPr>
            <a:r>
              <a:rPr lang="ru-RU" sz="1700" b="1" dirty="0">
                <a:latin typeface="Times New Roman"/>
                <a:ea typeface="Times New Roman"/>
                <a:cs typeface="Times New Roman"/>
              </a:rPr>
              <a:t>Воспитатель подготовительной группы №2</a:t>
            </a:r>
            <a:endParaRPr lang="ru-RU" sz="1700" b="1" dirty="0">
              <a:ea typeface="Times New Roman"/>
              <a:cs typeface="Times New Roman"/>
            </a:endParaRPr>
          </a:p>
          <a:p>
            <a:pPr marL="0" indent="0">
              <a:lnSpc>
                <a:spcPct val="115000"/>
              </a:lnSpc>
              <a:spcAft>
                <a:spcPts val="1150"/>
              </a:spcAft>
              <a:buNone/>
            </a:pPr>
            <a:r>
              <a:rPr lang="ru-RU" sz="1700" dirty="0">
                <a:ea typeface="Times New Roman"/>
                <a:cs typeface="Times New Roman"/>
              </a:rPr>
              <a:t> </a:t>
            </a:r>
          </a:p>
          <a:p>
            <a:pPr algn="ctr">
              <a:lnSpc>
                <a:spcPct val="115000"/>
              </a:lnSpc>
              <a:spcAft>
                <a:spcPts val="1150"/>
              </a:spcAft>
            </a:pPr>
            <a:r>
              <a:rPr lang="ru-RU" sz="1300" dirty="0">
                <a:ea typeface="Times New Roman"/>
                <a:cs typeface="Times New Roman"/>
              </a:rPr>
              <a:t> </a:t>
            </a:r>
          </a:p>
          <a:p>
            <a:pPr marL="0" indent="0">
              <a:lnSpc>
                <a:spcPct val="115000"/>
              </a:lnSpc>
              <a:spcAft>
                <a:spcPts val="1150"/>
              </a:spcAft>
              <a:buNone/>
            </a:pPr>
            <a:r>
              <a:rPr lang="ru-RU" sz="1300" dirty="0">
                <a:ea typeface="Times New Roman"/>
                <a:cs typeface="Times New Roman"/>
              </a:rPr>
              <a:t> </a:t>
            </a:r>
          </a:p>
          <a:p>
            <a:pPr marL="0" indent="0">
              <a:lnSpc>
                <a:spcPct val="115000"/>
              </a:lnSpc>
              <a:spcAft>
                <a:spcPts val="1150"/>
              </a:spcAft>
              <a:buNone/>
            </a:pPr>
            <a:endParaRPr lang="ru-RU" sz="1600" dirty="0">
              <a:latin typeface="Times New Roman" panose="02020603050405020304" pitchFamily="18" charset="0"/>
              <a:ea typeface="Times New Roman"/>
              <a:cs typeface="Times New Roman" panose="02020603050405020304" pitchFamily="18" charset="0"/>
            </a:endParaRPr>
          </a:p>
          <a:p>
            <a:pPr marL="0" indent="0" algn="ctr">
              <a:lnSpc>
                <a:spcPct val="115000"/>
              </a:lnSpc>
              <a:spcAft>
                <a:spcPts val="1150"/>
              </a:spcAft>
              <a:buNone/>
            </a:pPr>
            <a:endParaRPr lang="ru-RU" sz="1400" dirty="0">
              <a:ea typeface="Calibri"/>
              <a:cs typeface="Times New Roman"/>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6428" y="896041"/>
            <a:ext cx="1152128" cy="1621593"/>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8524" y="2943869"/>
            <a:ext cx="3494215" cy="4338526"/>
          </a:xfrm>
          <a:prstGeom prst="rect">
            <a:avLst/>
          </a:prstGeom>
        </p:spPr>
      </p:pic>
    </p:spTree>
    <p:extLst>
      <p:ext uri="{BB962C8B-B14F-4D97-AF65-F5344CB8AC3E}">
        <p14:creationId xmlns:p14="http://schemas.microsoft.com/office/powerpoint/2010/main" val="20806969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125685"/>
            <a:ext cx="7561262" cy="11005619"/>
          </a:xfrm>
          <a:prstGeom prst="rect">
            <a:avLst/>
          </a:prstGeom>
        </p:spPr>
      </p:pic>
      <p:sp>
        <p:nvSpPr>
          <p:cNvPr id="2057" name="Прямоугольник 15"/>
          <p:cNvSpPr>
            <a:spLocks noChangeArrowheads="1"/>
          </p:cNvSpPr>
          <p:nvPr/>
        </p:nvSpPr>
        <p:spPr bwMode="auto">
          <a:xfrm>
            <a:off x="843121" y="3467740"/>
            <a:ext cx="2779326" cy="620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29333"/>
            <a:ext cx="3542592" cy="438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pic>
        <p:nvPicPr>
          <p:cNvPr id="2069"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89967" y="887738"/>
            <a:ext cx="1098786" cy="1288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525554" y="810194"/>
            <a:ext cx="6657647" cy="682776"/>
          </a:xfrm>
        </p:spPr>
        <p:txBody>
          <a:bodyPr/>
          <a:lstStyle/>
          <a:p>
            <a:r>
              <a:rPr lang="ru-RU" sz="3200" b="1" dirty="0">
                <a:solidFill>
                  <a:srgbClr val="002060"/>
                </a:solidFill>
                <a:latin typeface="Monotype Corsiva" panose="03010101010201010101" pitchFamily="66" charset="0"/>
              </a:rPr>
              <a:t>«Советы родителям»</a:t>
            </a:r>
          </a:p>
        </p:txBody>
      </p:sp>
      <p:sp>
        <p:nvSpPr>
          <p:cNvPr id="4" name="TextBox 3"/>
          <p:cNvSpPr txBox="1"/>
          <p:nvPr/>
        </p:nvSpPr>
        <p:spPr>
          <a:xfrm>
            <a:off x="843123" y="1407626"/>
            <a:ext cx="5081099" cy="364791"/>
          </a:xfrm>
          <a:prstGeom prst="rect">
            <a:avLst/>
          </a:prstGeom>
          <a:noFill/>
        </p:spPr>
        <p:txBody>
          <a:bodyPr wrap="square" lIns="105135" tIns="52567" rIns="105135" bIns="52567" rtlCol="0">
            <a:spAutoFit/>
          </a:bodyPr>
          <a:lstStyle/>
          <a:p>
            <a:pPr algn="ctr"/>
            <a:r>
              <a:rPr lang="ru-RU" sz="1600" b="1" dirty="0">
                <a:solidFill>
                  <a:srgbClr val="FF0000"/>
                </a:solidFill>
                <a:latin typeface="Times New Roman"/>
                <a:ea typeface="Times New Roman"/>
              </a:rPr>
              <a:t>Задумайтесь об этом! </a:t>
            </a:r>
          </a:p>
        </p:txBody>
      </p:sp>
      <p:sp>
        <p:nvSpPr>
          <p:cNvPr id="5" name="Скругленная прямоугольная выноска 4"/>
          <p:cNvSpPr/>
          <p:nvPr/>
        </p:nvSpPr>
        <p:spPr>
          <a:xfrm>
            <a:off x="2232786" y="1407627"/>
            <a:ext cx="2818123" cy="426734"/>
          </a:xfrm>
          <a:prstGeom prst="wedgeRoundRectCallout">
            <a:avLst>
              <a:gd name="adj1" fmla="val 84209"/>
              <a:gd name="adj2" fmla="val -38010"/>
              <a:gd name="adj3" fmla="val 16667"/>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sp>
        <p:nvSpPr>
          <p:cNvPr id="6" name="Прямоугольник 5"/>
          <p:cNvSpPr/>
          <p:nvPr/>
        </p:nvSpPr>
        <p:spPr>
          <a:xfrm>
            <a:off x="843122" y="1772414"/>
            <a:ext cx="2937510" cy="6530805"/>
          </a:xfrm>
          <a:prstGeom prst="rect">
            <a:avLst/>
          </a:prstGeom>
        </p:spPr>
        <p:txBody>
          <a:bodyPr wrap="square" lIns="105135" tIns="52567" rIns="105135" bIns="52567">
            <a:spAutoFit/>
          </a:bodyPr>
          <a:lstStyle/>
          <a:p>
            <a:pPr>
              <a:lnSpc>
                <a:spcPct val="150000"/>
              </a:lnSpc>
            </a:pPr>
            <a:endParaRPr lang="ru-RU" sz="1400" dirty="0" smtClean="0">
              <a:latin typeface="Times New Roman" panose="02020603050405020304" pitchFamily="18" charset="0"/>
              <a:cs typeface="Times New Roman" panose="02020603050405020304" pitchFamily="18" charset="0"/>
            </a:endParaRPr>
          </a:p>
          <a:p>
            <a:pPr>
              <a:lnSpc>
                <a:spcPct val="150000"/>
              </a:lnSpc>
            </a:pPr>
            <a:r>
              <a:rPr lang="ru-RU" sz="1400" dirty="0" smtClean="0">
                <a:latin typeface="Times New Roman" panose="02020603050405020304" pitchFamily="18" charset="0"/>
                <a:cs typeface="Times New Roman" panose="02020603050405020304" pitchFamily="18" charset="0"/>
              </a:rPr>
              <a:t>Обучение </a:t>
            </a:r>
            <a:r>
              <a:rPr lang="ru-RU" sz="1400" dirty="0">
                <a:latin typeface="Times New Roman" panose="02020603050405020304" pitchFamily="18" charset="0"/>
                <a:cs typeface="Times New Roman" panose="02020603050405020304" pitchFamily="18" charset="0"/>
              </a:rPr>
              <a:t>правилам дорожного движения начинается отнюдь не тогда, когда ребенок делает первые шаги. Уже намного раньше он запоминает, как ведут себя его близкие (равно как положительное, так и отрицательное поведение). Поэтому изучение правил поведения на дороге начинается с того, как ведут себя в сходных ситуациях взрослые - вы сами, а также все, с кем ваш ребенок так или иначе соприкасается. Прежде чем вы впервые с ребенком на руках или в коляске пересечете проезжую часть, научитесь вести себя на улице так, как вы бы хотели, чтобы это делал ваш ребенок.</a:t>
            </a:r>
          </a:p>
        </p:txBody>
      </p:sp>
      <p:sp>
        <p:nvSpPr>
          <p:cNvPr id="7" name="Прямоугольник 6"/>
          <p:cNvSpPr/>
          <p:nvPr/>
        </p:nvSpPr>
        <p:spPr>
          <a:xfrm>
            <a:off x="3780632" y="2090402"/>
            <a:ext cx="3175686" cy="5923138"/>
          </a:xfrm>
          <a:prstGeom prst="rect">
            <a:avLst/>
          </a:prstGeom>
        </p:spPr>
        <p:txBody>
          <a:bodyPr wrap="square" lIns="105135" tIns="52567" rIns="105135" bIns="52567">
            <a:spAutoFit/>
          </a:bodyPr>
          <a:lstStyle/>
          <a:p>
            <a:pPr>
              <a:lnSpc>
                <a:spcPct val="150000"/>
              </a:lnSpc>
            </a:pPr>
            <a:r>
              <a:rPr lang="ru-RU" sz="1400" dirty="0">
                <a:latin typeface="Times New Roman" panose="02020603050405020304" pitchFamily="18" charset="0"/>
                <a:cs typeface="Times New Roman" panose="02020603050405020304" pitchFamily="18" charset="0"/>
              </a:rPr>
              <a:t>Лучше всего вы преодолеете свою «внутреннюю разболтанность», если вы, ваши родственники, друзья и соседи будете взаимно контролировать друг друга. Не стоит легкомысленно относиться к первому опыту освоения правил дорожного движения. Без этой основы вы вообще не можете двигаться дальше. Поговорите также со всеми, кто окружает вашего ребенка, сколько ответственности уже сегодня они могут принять на себя за его поведение на улице. Конкретная подсказка: всякий раз, когда «застукаете»  себя за нарушением правил движения, уясните четко, какой крошечный выигрыш во времени вам это принесло.</a:t>
            </a:r>
          </a:p>
        </p:txBody>
      </p:sp>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514" y="8013540"/>
            <a:ext cx="2644217" cy="1850951"/>
          </a:xfrm>
          <a:prstGeom prst="rect">
            <a:avLst/>
          </a:prstGeom>
        </p:spPr>
      </p:pic>
    </p:spTree>
    <p:extLst>
      <p:ext uri="{BB962C8B-B14F-4D97-AF65-F5344CB8AC3E}">
        <p14:creationId xmlns:p14="http://schemas.microsoft.com/office/powerpoint/2010/main" val="10969809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0"/>
            <a:ext cx="7561263" cy="10837863"/>
          </a:xfrm>
          <a:prstGeom prst="rect">
            <a:avLst/>
          </a:prstGeom>
        </p:spPr>
      </p:pic>
      <p:sp>
        <p:nvSpPr>
          <p:cNvPr id="3074" name="Прямоугольник 14"/>
          <p:cNvSpPr>
            <a:spLocks noChangeArrowheads="1"/>
          </p:cNvSpPr>
          <p:nvPr/>
        </p:nvSpPr>
        <p:spPr bwMode="auto">
          <a:xfrm>
            <a:off x="4363479" y="2517545"/>
            <a:ext cx="3197784" cy="43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b="1" i="1" dirty="0">
                <a:solidFill>
                  <a:srgbClr val="7030A0"/>
                </a:solidFill>
                <a:latin typeface="Times New Roman" pitchFamily="18" charset="0"/>
                <a:cs typeface="Times New Roman" pitchFamily="18" charset="0"/>
              </a:rPr>
              <a:t> </a:t>
            </a:r>
            <a:endParaRPr lang="ru-RU" altLang="ru-RU" sz="1600" dirty="0">
              <a:solidFill>
                <a:prstClr val="black"/>
              </a:solidFill>
              <a:latin typeface="Arial" charset="0"/>
            </a:endParaRPr>
          </a:p>
        </p:txBody>
      </p:sp>
      <p:sp>
        <p:nvSpPr>
          <p:cNvPr id="7" name="Прямоугольник 23"/>
          <p:cNvSpPr>
            <a:spLocks noChangeArrowheads="1"/>
          </p:cNvSpPr>
          <p:nvPr/>
        </p:nvSpPr>
        <p:spPr bwMode="auto">
          <a:xfrm>
            <a:off x="4177948" y="4395358"/>
            <a:ext cx="3255544" cy="620143"/>
          </a:xfrm>
          <a:prstGeom prst="rect">
            <a:avLst/>
          </a:prstGeom>
          <a:noFill/>
          <a:ln w="9525">
            <a:noFill/>
            <a:miter lim="800000"/>
            <a:headEnd/>
            <a:tailEnd/>
          </a:ln>
        </p:spPr>
        <p:txBody>
          <a:bodyPr lIns="105135" tIns="52567" rIns="105135" bIns="52567">
            <a:spAutoFit/>
          </a:bodyPr>
          <a:lstStyle/>
          <a:p>
            <a:pPr fontAlgn="base">
              <a:spcBef>
                <a:spcPct val="0"/>
              </a:spcBef>
              <a:spcAft>
                <a:spcPct val="0"/>
              </a:spcAft>
              <a:defRPr/>
            </a:pPr>
            <a:r>
              <a:rPr lang="ru-RU" sz="1600" u="sng" dirty="0">
                <a:solidFill>
                  <a:prstClr val="black"/>
                </a:solidFill>
                <a:latin typeface="Times New Roman" pitchFamily="18" charset="0"/>
                <a:cs typeface="Times New Roman" pitchFamily="18" charset="0"/>
              </a:rPr>
              <a:t> </a:t>
            </a:r>
            <a:endParaRPr lang="ru-RU" sz="1600" dirty="0">
              <a:solidFill>
                <a:prstClr val="black"/>
              </a:solidFill>
              <a:latin typeface="Arial" charset="0"/>
            </a:endParaRPr>
          </a:p>
          <a:p>
            <a:pPr algn="ctr" fontAlgn="base">
              <a:spcBef>
                <a:spcPct val="0"/>
              </a:spcBef>
              <a:spcAft>
                <a:spcPct val="0"/>
              </a:spcAft>
              <a:defRPr/>
            </a:pPr>
            <a:endParaRPr lang="ru-RU" sz="1600" b="1" dirty="0">
              <a:solidFill>
                <a:prstClr val="black"/>
              </a:solidFill>
              <a:latin typeface="Times New Roman" pitchFamily="18" charset="0"/>
              <a:cs typeface="Times New Roman" pitchFamily="18" charset="0"/>
            </a:endParaRPr>
          </a:p>
        </p:txBody>
      </p:sp>
      <p:sp>
        <p:nvSpPr>
          <p:cNvPr id="3076" name="Rectangle 4"/>
          <p:cNvSpPr>
            <a:spLocks noChangeArrowheads="1"/>
          </p:cNvSpPr>
          <p:nvPr/>
        </p:nvSpPr>
        <p:spPr bwMode="auto">
          <a:xfrm>
            <a:off x="4018671" y="9342132"/>
            <a:ext cx="3542592" cy="36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i="1" dirty="0">
                <a:solidFill>
                  <a:prstClr val="black"/>
                </a:solidFill>
                <a:latin typeface="Times New Roman" pitchFamily="18" charset="0"/>
                <a:cs typeface="Times New Roman" pitchFamily="18" charset="0"/>
              </a:rPr>
              <a:t>       </a:t>
            </a:r>
            <a:endParaRPr lang="ru-RU" altLang="ru-RU" sz="1600" dirty="0">
              <a:solidFill>
                <a:prstClr val="black"/>
              </a:solidFill>
              <a:latin typeface="Times New Roman" pitchFamily="18" charset="0"/>
              <a:cs typeface="Times New Roman" pitchFamily="18" charset="0"/>
            </a:endParaRPr>
          </a:p>
        </p:txBody>
      </p:sp>
      <p:pic>
        <p:nvPicPr>
          <p:cNvPr id="3082" name="Picture 18" descr="http://im3-tub-ru.yandex.net/i?id=336861319-23-72&amp;n=21">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248" y="1110954"/>
            <a:ext cx="635356" cy="51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8" descr="http://im3-tub-ru.yandex.net/i?id=336861319-23-72&amp;n=21">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66148" y="5974937"/>
            <a:ext cx="635356" cy="51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18" descr="http://im3-tub-ru.yandex.net/i?id=336861319-23-72&amp;n=21">
            <a:hlinkClick r:id="rId4"/>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92124" y="6699136"/>
            <a:ext cx="635357" cy="51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Picture 18" descr="http://im3-tub-ru.yandex.net/i?id=336861319-23-72&amp;n=21">
            <a:hlinkClick r:id="rId4"/>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59521" y="7507182"/>
            <a:ext cx="635357" cy="51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Заголовок 8"/>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rPr>
              <a:t>«Советы родителям»</a:t>
            </a:r>
            <a:br>
              <a:rPr lang="ru-RU" sz="3700" b="1" dirty="0">
                <a:solidFill>
                  <a:srgbClr val="002060"/>
                </a:solidFill>
                <a:latin typeface="Monotype Corsiva" panose="03010101010201010101" pitchFamily="66" charset="0"/>
              </a:rPr>
            </a:br>
            <a:r>
              <a:rPr lang="ru-RU" sz="1800" b="1" dirty="0" smtClean="0">
                <a:solidFill>
                  <a:srgbClr val="FF0000"/>
                </a:solidFill>
                <a:latin typeface="Times New Roman" panose="02020603050405020304" pitchFamily="18" charset="0"/>
                <a:cs typeface="Times New Roman" panose="02020603050405020304" pitchFamily="18" charset="0"/>
              </a:rPr>
              <a:t>Следующие </a:t>
            </a:r>
            <a:r>
              <a:rPr lang="ru-RU" sz="1800" b="1" dirty="0">
                <a:solidFill>
                  <a:srgbClr val="FF0000"/>
                </a:solidFill>
                <a:latin typeface="Times New Roman" panose="02020603050405020304" pitchFamily="18" charset="0"/>
                <a:cs typeface="Times New Roman" panose="02020603050405020304" pitchFamily="18" charset="0"/>
              </a:rPr>
              <a:t>правила наиболее важны:</a:t>
            </a:r>
            <a:r>
              <a:rPr lang="ru-RU" sz="1800" dirty="0">
                <a:solidFill>
                  <a:srgbClr val="FF0000"/>
                </a:solidFill>
                <a:latin typeface="Times New Roman" panose="02020603050405020304" pitchFamily="18" charset="0"/>
                <a:cs typeface="Times New Roman" panose="02020603050405020304" pitchFamily="18" charset="0"/>
              </a:rPr>
              <a:t/>
            </a:r>
            <a:br>
              <a:rPr lang="ru-RU" sz="1800" dirty="0">
                <a:solidFill>
                  <a:srgbClr val="FF0000"/>
                </a:solidFill>
                <a:latin typeface="Times New Roman" panose="02020603050405020304" pitchFamily="18" charset="0"/>
                <a:cs typeface="Times New Roman" panose="02020603050405020304" pitchFamily="18" charset="0"/>
              </a:rPr>
            </a:br>
            <a:endParaRPr lang="ru-RU" sz="1800" dirty="0">
              <a:solidFill>
                <a:srgbClr val="FF0000"/>
              </a:solidFill>
              <a:latin typeface="Times New Roman" panose="02020603050405020304" pitchFamily="18" charset="0"/>
              <a:cs typeface="Times New Roman" panose="02020603050405020304" pitchFamily="18" charset="0"/>
            </a:endParaRPr>
          </a:p>
        </p:txBody>
      </p:sp>
      <p:sp>
        <p:nvSpPr>
          <p:cNvPr id="10" name="Объект 9"/>
          <p:cNvSpPr>
            <a:spLocks noGrp="1"/>
          </p:cNvSpPr>
          <p:nvPr>
            <p:ph sz="half" idx="1"/>
          </p:nvPr>
        </p:nvSpPr>
        <p:spPr>
          <a:xfrm>
            <a:off x="843124" y="1815268"/>
            <a:ext cx="2874499" cy="7866059"/>
          </a:xfrm>
        </p:spPr>
        <p:txBody>
          <a:bodyPr>
            <a:normAutofit/>
          </a:bodyPr>
          <a:lstStyle/>
          <a:p>
            <a:pPr marL="0" indent="0">
              <a:lnSpc>
                <a:spcPct val="150000"/>
              </a:lnSpc>
              <a:buNone/>
            </a:pPr>
            <a:endParaRPr lang="ru-RU" sz="1600" dirty="0">
              <a:latin typeface="Times New Roman" panose="02020603050405020304" pitchFamily="18" charset="0"/>
              <a:cs typeface="Times New Roman" panose="02020603050405020304" pitchFamily="18" charset="0"/>
            </a:endParaRPr>
          </a:p>
          <a:p>
            <a:pPr marL="0" indent="0">
              <a:lnSpc>
                <a:spcPct val="150000"/>
              </a:lnSpc>
              <a:buNone/>
            </a:pPr>
            <a:r>
              <a:rPr lang="ru-RU" sz="1400" dirty="0">
                <a:latin typeface="Times New Roman" panose="02020603050405020304" pitchFamily="18" charset="0"/>
                <a:cs typeface="Times New Roman" panose="02020603050405020304" pitchFamily="18" charset="0"/>
              </a:rPr>
              <a:t>По тротуару следует идти как можно дальше от проезжей части;</a:t>
            </a:r>
          </a:p>
          <a:p>
            <a:pPr marL="0" indent="0">
              <a:lnSpc>
                <a:spcPct val="150000"/>
              </a:lnSpc>
              <a:buNone/>
            </a:pPr>
            <a:r>
              <a:rPr lang="ru-RU" sz="1400" dirty="0">
                <a:latin typeface="Times New Roman" panose="02020603050405020304" pitchFamily="18" charset="0"/>
                <a:cs typeface="Times New Roman" panose="02020603050405020304" pitchFamily="18" charset="0"/>
              </a:rPr>
              <a:t>* Переходя улицу, следует остановиться у проезжей части и посмотреть налево, потом направо и снова быстро налево;</a:t>
            </a:r>
          </a:p>
          <a:p>
            <a:pPr marL="0" indent="0">
              <a:lnSpc>
                <a:spcPct val="150000"/>
              </a:lnSpc>
              <a:buNone/>
            </a:pPr>
            <a:r>
              <a:rPr lang="ru-RU" sz="1400" dirty="0">
                <a:latin typeface="Times New Roman" panose="02020603050405020304" pitchFamily="18" charset="0"/>
                <a:cs typeface="Times New Roman" panose="02020603050405020304" pitchFamily="18" charset="0"/>
              </a:rPr>
              <a:t>* Начинайте переходить улицу только при зеленом свете светофора;</a:t>
            </a:r>
          </a:p>
          <a:p>
            <a:pPr marL="0" indent="0">
              <a:lnSpc>
                <a:spcPct val="150000"/>
              </a:lnSpc>
              <a:buNone/>
            </a:pPr>
            <a:r>
              <a:rPr lang="ru-RU" sz="1400" dirty="0">
                <a:latin typeface="Times New Roman" panose="02020603050405020304" pitchFamily="18" charset="0"/>
                <a:cs typeface="Times New Roman" panose="02020603050405020304" pitchFamily="18" charset="0"/>
              </a:rPr>
              <a:t>* Улицу переходите по возможности в безопасных местах - у светофора, на обозначенном "зеброй" переходе или, по крайней мере, на перекрестке - водители машин здесь более внимательны.;</a:t>
            </a:r>
          </a:p>
          <a:p>
            <a:pPr marL="0" indent="0">
              <a:lnSpc>
                <a:spcPct val="150000"/>
              </a:lnSpc>
              <a:buNone/>
            </a:pPr>
            <a:r>
              <a:rPr lang="ru-RU" sz="1400" dirty="0">
                <a:latin typeface="Times New Roman" panose="02020603050405020304" pitchFamily="18" charset="0"/>
                <a:cs typeface="Times New Roman" panose="02020603050405020304" pitchFamily="18" charset="0"/>
              </a:rPr>
              <a:t>* Никогда не бросайтесь в транспортный поток очертя голову.</a:t>
            </a:r>
          </a:p>
          <a:p>
            <a:pPr marL="0" indent="0" fontAlgn="base">
              <a:lnSpc>
                <a:spcPct val="150000"/>
              </a:lnSpc>
              <a:spcBef>
                <a:spcPct val="0"/>
              </a:spcBef>
              <a:spcAft>
                <a:spcPct val="0"/>
              </a:spcAft>
              <a:buNone/>
            </a:pPr>
            <a:endParaRPr lang="ru-RU" sz="1400" dirty="0">
              <a:latin typeface="Times New Roman" panose="02020603050405020304" pitchFamily="18" charset="0"/>
              <a:cs typeface="Times New Roman" panose="02020603050405020304" pitchFamily="18" charset="0"/>
            </a:endParaRPr>
          </a:p>
        </p:txBody>
      </p:sp>
      <p:sp>
        <p:nvSpPr>
          <p:cNvPr id="11" name="Объект 10"/>
          <p:cNvSpPr>
            <a:spLocks noGrp="1"/>
          </p:cNvSpPr>
          <p:nvPr>
            <p:ph sz="half" idx="2"/>
          </p:nvPr>
        </p:nvSpPr>
        <p:spPr>
          <a:xfrm>
            <a:off x="3668891" y="2320865"/>
            <a:ext cx="3208037" cy="7792153"/>
          </a:xfrm>
        </p:spPr>
        <p:txBody>
          <a:bodyPr>
            <a:noAutofit/>
          </a:bodyPr>
          <a:lstStyle/>
          <a:p>
            <a:pPr marL="0" indent="0" algn="ctr">
              <a:buNone/>
            </a:pPr>
            <a:r>
              <a:rPr lang="ru-RU" altLang="ru-RU" sz="1600" b="1" dirty="0">
                <a:solidFill>
                  <a:srgbClr val="000000"/>
                </a:solidFill>
                <a:latin typeface="Times New Roman" pitchFamily="18" charset="0"/>
                <a:ea typeface="Calibri" pitchFamily="34" charset="0"/>
                <a:cs typeface="Times New Roman" pitchFamily="18" charset="0"/>
              </a:rPr>
              <a:t>Эти правила должны знать ваши дети! </a:t>
            </a:r>
          </a:p>
          <a:p>
            <a:pPr marL="0" indent="0">
              <a:lnSpc>
                <a:spcPct val="150000"/>
              </a:lnSpc>
              <a:buNone/>
            </a:pPr>
            <a:r>
              <a:rPr lang="ru-RU" sz="1400" dirty="0">
                <a:latin typeface="Times New Roman" panose="02020603050405020304" pitchFamily="18" charset="0"/>
                <a:cs typeface="Times New Roman" panose="02020603050405020304" pitchFamily="18" charset="0"/>
              </a:rPr>
              <a:t>* элементы дороги (дорога, проезжая часть, тротуар, обочина, пешеходный переход, перекрёсток);</a:t>
            </a:r>
          </a:p>
          <a:p>
            <a:pPr marL="0" indent="0">
              <a:lnSpc>
                <a:spcPct val="150000"/>
              </a:lnSpc>
              <a:buNone/>
            </a:pPr>
            <a:r>
              <a:rPr lang="ru-RU" sz="1400" dirty="0">
                <a:latin typeface="Times New Roman" panose="02020603050405020304" pitchFamily="18" charset="0"/>
                <a:cs typeface="Times New Roman" panose="02020603050405020304" pitchFamily="18" charset="0"/>
              </a:rPr>
              <a:t>* транспортные средства (трамвай, автобус, троллейбус, легковой автомобиль, грузовой автомобиль, мотоцикл, велосипед);</a:t>
            </a:r>
          </a:p>
          <a:p>
            <a:pPr marL="0" indent="0">
              <a:lnSpc>
                <a:spcPct val="150000"/>
              </a:lnSpc>
              <a:buNone/>
            </a:pPr>
            <a:r>
              <a:rPr lang="ru-RU" sz="1400" dirty="0">
                <a:latin typeface="Times New Roman" panose="02020603050405020304" pitchFamily="18" charset="0"/>
                <a:cs typeface="Times New Roman" panose="02020603050405020304" pitchFamily="18" charset="0"/>
              </a:rPr>
              <a:t>* средства регулирования дорожного движения;</a:t>
            </a:r>
          </a:p>
          <a:p>
            <a:pPr marL="0" indent="0">
              <a:lnSpc>
                <a:spcPct val="150000"/>
              </a:lnSpc>
              <a:buNone/>
            </a:pPr>
            <a:r>
              <a:rPr lang="ru-RU" sz="1400" dirty="0">
                <a:latin typeface="Times New Roman" panose="02020603050405020304" pitchFamily="18" charset="0"/>
                <a:cs typeface="Times New Roman" panose="02020603050405020304" pitchFamily="18" charset="0"/>
              </a:rPr>
              <a:t>* красный, жёлтый и зелёный сигналы светофора;</a:t>
            </a:r>
          </a:p>
          <a:p>
            <a:pPr marL="0" indent="0">
              <a:lnSpc>
                <a:spcPct val="150000"/>
              </a:lnSpc>
              <a:buNone/>
            </a:pPr>
            <a:r>
              <a:rPr lang="ru-RU" sz="1400" dirty="0">
                <a:latin typeface="Times New Roman" panose="02020603050405020304" pitchFamily="18" charset="0"/>
                <a:cs typeface="Times New Roman" panose="02020603050405020304" pitchFamily="18" charset="0"/>
              </a:rPr>
              <a:t>* правила движения по обочинам и тротуарам;</a:t>
            </a:r>
          </a:p>
          <a:p>
            <a:pPr marL="0" indent="0">
              <a:lnSpc>
                <a:spcPct val="150000"/>
              </a:lnSpc>
              <a:buNone/>
            </a:pPr>
            <a:r>
              <a:rPr lang="ru-RU" sz="1400" dirty="0">
                <a:latin typeface="Times New Roman" panose="02020603050405020304" pitchFamily="18" charset="0"/>
                <a:cs typeface="Times New Roman" panose="02020603050405020304" pitchFamily="18" charset="0"/>
              </a:rPr>
              <a:t>* правила перехода проезжей части;</a:t>
            </a:r>
          </a:p>
          <a:p>
            <a:pPr marL="0" indent="0">
              <a:lnSpc>
                <a:spcPct val="150000"/>
              </a:lnSpc>
              <a:buNone/>
            </a:pPr>
            <a:r>
              <a:rPr lang="ru-RU" sz="1400" dirty="0">
                <a:latin typeface="Times New Roman" panose="02020603050405020304" pitchFamily="18" charset="0"/>
                <a:cs typeface="Times New Roman" panose="02020603050405020304" pitchFamily="18" charset="0"/>
              </a:rPr>
              <a:t>* без взрослых выходить на дорогу нельзя;</a:t>
            </a:r>
          </a:p>
          <a:p>
            <a:pPr marL="0" indent="0">
              <a:lnSpc>
                <a:spcPct val="150000"/>
              </a:lnSpc>
              <a:buNone/>
            </a:pPr>
            <a:r>
              <a:rPr lang="ru-RU" sz="1400" dirty="0">
                <a:latin typeface="Times New Roman" panose="02020603050405020304" pitchFamily="18" charset="0"/>
                <a:cs typeface="Times New Roman" panose="02020603050405020304" pitchFamily="18" charset="0"/>
              </a:rPr>
              <a:t>* правила посадки, поведения и высадки в общественном транспорте.</a:t>
            </a:r>
          </a:p>
          <a:p>
            <a:pPr marL="0" indent="0" fontAlgn="base">
              <a:spcBef>
                <a:spcPct val="0"/>
              </a:spcBef>
              <a:spcAft>
                <a:spcPct val="0"/>
              </a:spcAft>
              <a:buNone/>
            </a:pPr>
            <a:endParaRPr lang="ru-RU" sz="1600" dirty="0">
              <a:latin typeface="Times New Roman" panose="02020603050405020304" pitchFamily="18" charset="0"/>
              <a:cs typeface="Times New Roman" panose="02020603050405020304" pitchFamily="18" charset="0"/>
            </a:endParaRPr>
          </a:p>
        </p:txBody>
      </p:sp>
      <p:pic>
        <p:nvPicPr>
          <p:cNvPr id="22" name="Рисунок 1"/>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66148" y="938919"/>
            <a:ext cx="870577" cy="140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Скругленная прямоугольная выноска 2"/>
          <p:cNvSpPr/>
          <p:nvPr/>
        </p:nvSpPr>
        <p:spPr>
          <a:xfrm>
            <a:off x="1478260" y="1362691"/>
            <a:ext cx="4381259" cy="557016"/>
          </a:xfrm>
          <a:prstGeom prst="wedgeRoundRectCallout">
            <a:avLst>
              <a:gd name="adj1" fmla="val 55663"/>
              <a:gd name="adj2" fmla="val -6896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pic>
        <p:nvPicPr>
          <p:cNvPr id="4098" name="Picture 2" descr="09"/>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853378" y="8195935"/>
            <a:ext cx="1495205" cy="1328592"/>
          </a:xfrm>
          <a:prstGeom prst="rect">
            <a:avLst/>
          </a:prstGeom>
          <a:noFill/>
          <a:ln w="31750">
            <a:solidFill>
              <a:srgbClr val="0000FF"/>
            </a:solidFill>
            <a:miter lim="800000"/>
            <a:headEnd/>
            <a:tailEnd/>
          </a:ln>
          <a:extLst>
            <a:ext uri="{909E8E84-426E-40DD-AFC4-6F175D3DCCD1}">
              <a14:hiddenFill xmlns:a14="http://schemas.microsoft.com/office/drawing/2010/main">
                <a:solidFill>
                  <a:srgbClr val="FFFFFF"/>
                </a:solidFill>
              </a14:hiddenFill>
            </a:ext>
          </a:extLst>
        </p:spPr>
      </p:pic>
      <p:cxnSp>
        <p:nvCxnSpPr>
          <p:cNvPr id="5" name="Прямая со стрелкой 4"/>
          <p:cNvCxnSpPr/>
          <p:nvPr/>
        </p:nvCxnSpPr>
        <p:spPr>
          <a:xfrm flipH="1">
            <a:off x="2772519" y="1746523"/>
            <a:ext cx="576064" cy="5969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079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2"/>
            <a:ext cx="7561262" cy="11107561"/>
          </a:xfrm>
          <a:prstGeom prst="rect">
            <a:avLst/>
          </a:prstGeom>
        </p:spPr>
      </p:pic>
      <p:sp>
        <p:nvSpPr>
          <p:cNvPr id="2" name="Заголовок 1"/>
          <p:cNvSpPr>
            <a:spLocks noGrp="1"/>
          </p:cNvSpPr>
          <p:nvPr>
            <p:ph type="title"/>
          </p:nvPr>
        </p:nvSpPr>
        <p:spPr>
          <a:xfrm>
            <a:off x="1478259" y="1407623"/>
            <a:ext cx="3969608" cy="426735"/>
          </a:xfrm>
        </p:spPr>
        <p:txBody>
          <a:bodyPr>
            <a:normAutofit fontScale="90000"/>
          </a:bodyPr>
          <a:lstStyle/>
          <a:p>
            <a:pPr lvl="0"/>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4100" b="1" dirty="0">
                <a:solidFill>
                  <a:srgbClr val="002060"/>
                </a:solidFill>
                <a:latin typeface="Monotype Corsiva" panose="03010101010201010101" pitchFamily="66" charset="0"/>
                <a:cs typeface="Times New Roman" pitchFamily="18" charset="0"/>
              </a:rPr>
              <a:t>«Советы родителям»</a:t>
            </a:r>
            <a:br>
              <a:rPr lang="ru-RU" altLang="ru-RU" sz="4100" b="1" dirty="0">
                <a:solidFill>
                  <a:srgbClr val="002060"/>
                </a:solidFill>
                <a:latin typeface="Monotype Corsiva" panose="03010101010201010101" pitchFamily="66" charset="0"/>
                <a:cs typeface="Times New Roman" pitchFamily="18" charset="0"/>
              </a:rPr>
            </a:br>
            <a:r>
              <a:rPr lang="ru-RU" altLang="ru-RU" sz="4100" b="1" dirty="0">
                <a:solidFill>
                  <a:srgbClr val="002060"/>
                </a:solidFill>
                <a:latin typeface="Monotype Corsiva" panose="03010101010201010101" pitchFamily="66" charset="0"/>
                <a:ea typeface="+mn-ea"/>
                <a:cs typeface="Times New Roman" pitchFamily="18" charset="0"/>
              </a:rPr>
              <a:t> </a:t>
            </a:r>
            <a:br>
              <a:rPr lang="ru-RU" altLang="ru-RU" sz="4100" b="1" dirty="0">
                <a:solidFill>
                  <a:srgbClr val="002060"/>
                </a:solidFill>
                <a:latin typeface="Monotype Corsiva" panose="03010101010201010101" pitchFamily="66" charset="0"/>
                <a:ea typeface="+mn-ea"/>
                <a:cs typeface="Times New Roman" pitchFamily="18" charset="0"/>
              </a:rPr>
            </a:br>
            <a:r>
              <a:rPr lang="ru-RU" altLang="ru-RU" sz="4100" b="1" dirty="0">
                <a:solidFill>
                  <a:srgbClr val="002060"/>
                </a:solidFill>
                <a:latin typeface="Monotype Corsiva" panose="03010101010201010101" pitchFamily="66" charset="0"/>
                <a:ea typeface="+mn-ea"/>
                <a:cs typeface="Times New Roman" pitchFamily="18" charset="0"/>
              </a:rPr>
              <a:t/>
            </a:r>
            <a:br>
              <a:rPr lang="ru-RU" altLang="ru-RU" sz="4100" b="1" dirty="0">
                <a:solidFill>
                  <a:srgbClr val="002060"/>
                </a:solidFill>
                <a:latin typeface="Monotype Corsiva" panose="03010101010201010101" pitchFamily="66" charset="0"/>
                <a:ea typeface="+mn-ea"/>
                <a:cs typeface="Times New Roman" pitchFamily="18" charset="0"/>
              </a:rPr>
            </a:br>
            <a:endParaRPr lang="ru-RU" sz="4100" dirty="0">
              <a:solidFill>
                <a:srgbClr val="002060"/>
              </a:solidFill>
              <a:latin typeface="Monotype Corsiva" panose="03010101010201010101" pitchFamily="66" charset="0"/>
            </a:endParaRPr>
          </a:p>
        </p:txBody>
      </p:sp>
      <p:sp>
        <p:nvSpPr>
          <p:cNvPr id="3" name="Объект 2"/>
          <p:cNvSpPr>
            <a:spLocks noGrp="1"/>
          </p:cNvSpPr>
          <p:nvPr>
            <p:ph sz="half" idx="1"/>
          </p:nvPr>
        </p:nvSpPr>
        <p:spPr>
          <a:xfrm>
            <a:off x="828304" y="2539160"/>
            <a:ext cx="3146158" cy="7920331"/>
          </a:xfrm>
        </p:spPr>
        <p:txBody>
          <a:bodyPr>
            <a:noAutofit/>
          </a:bodyPr>
          <a:lstStyle/>
          <a:p>
            <a:pPr marL="0" indent="0" algn="ctr">
              <a:lnSpc>
                <a:spcPct val="150000"/>
              </a:lnSpc>
              <a:buNone/>
            </a:pPr>
            <a:r>
              <a:rPr lang="ru-RU" sz="1400" b="1" dirty="0">
                <a:solidFill>
                  <a:srgbClr val="002060"/>
                </a:solidFill>
                <a:latin typeface="Times New Roman" panose="02020603050405020304" pitchFamily="18" charset="0"/>
                <a:cs typeface="Times New Roman" panose="02020603050405020304" pitchFamily="18" charset="0"/>
              </a:rPr>
              <a:t>При выходе из дома</a:t>
            </a:r>
            <a:endParaRPr lang="ru-RU" sz="1400" dirty="0">
              <a:solidFill>
                <a:srgbClr val="002060"/>
              </a:solidFill>
              <a:latin typeface="Times New Roman" panose="02020603050405020304" pitchFamily="18" charset="0"/>
              <a:cs typeface="Times New Roman" panose="02020603050405020304" pitchFamily="18" charset="0"/>
            </a:endParaRPr>
          </a:p>
          <a:p>
            <a:pPr marL="0" indent="0">
              <a:lnSpc>
                <a:spcPct val="150000"/>
              </a:lnSpc>
              <a:buNone/>
            </a:pPr>
            <a:r>
              <a:rPr lang="ru-RU" sz="1400" dirty="0">
                <a:latin typeface="Times New Roman" panose="02020603050405020304" pitchFamily="18" charset="0"/>
                <a:cs typeface="Times New Roman" panose="02020603050405020304" pitchFamily="18" charset="0"/>
              </a:rPr>
              <a:t>Если у подъезда дома возможно движение, сразу обратите внимание ребенка, нет ли приближающегося транспорта. Если у подъезда стоят транспортные средства или растут деревья, приостановите свое движение и оглядитесь – нет ли опасности</a:t>
            </a:r>
            <a:endParaRPr lang="ru-RU" sz="1400" b="1" dirty="0">
              <a:solidFill>
                <a:srgbClr val="002060"/>
              </a:solidFill>
              <a:latin typeface="Times New Roman" panose="02020603050405020304" pitchFamily="18" charset="0"/>
              <a:ea typeface="Times New Roman"/>
              <a:cs typeface="Times New Roman" panose="02020603050405020304" pitchFamily="18" charset="0"/>
            </a:endParaRPr>
          </a:p>
          <a:p>
            <a:pPr marL="0" indent="0">
              <a:lnSpc>
                <a:spcPct val="150000"/>
              </a:lnSpc>
              <a:spcAft>
                <a:spcPts val="1150"/>
              </a:spcAft>
              <a:buNone/>
            </a:pPr>
            <a:r>
              <a:rPr lang="ru-RU" sz="1400" b="1" dirty="0" smtClean="0">
                <a:solidFill>
                  <a:srgbClr val="002060"/>
                </a:solidFill>
                <a:latin typeface="Times New Roman" panose="02020603050405020304" pitchFamily="18" charset="0"/>
                <a:ea typeface="Times New Roman"/>
                <a:cs typeface="Times New Roman" panose="02020603050405020304" pitchFamily="18" charset="0"/>
              </a:rPr>
              <a:t>При </a:t>
            </a:r>
            <a:r>
              <a:rPr lang="ru-RU" sz="1400" b="1" dirty="0">
                <a:solidFill>
                  <a:srgbClr val="002060"/>
                </a:solidFill>
                <a:latin typeface="Times New Roman" panose="02020603050405020304" pitchFamily="18" charset="0"/>
                <a:ea typeface="Times New Roman"/>
                <a:cs typeface="Times New Roman" panose="02020603050405020304" pitchFamily="18" charset="0"/>
              </a:rPr>
              <a:t>движении по тротуару </a:t>
            </a:r>
            <a:r>
              <a:rPr lang="ru-RU" sz="1400" dirty="0">
                <a:latin typeface="Times New Roman" panose="02020603050405020304" pitchFamily="18" charset="0"/>
                <a:ea typeface="Times New Roman"/>
                <a:cs typeface="Times New Roman" panose="02020603050405020304" pitchFamily="18" charset="0"/>
              </a:rPr>
              <a:t>Придерживайтесь правой стороны. Взрослый должен находиться со стороны проезжей части. Если тротуар находится рядом с дорогой, родители должны держать ребенка за руку. Приучите ребенка, </a:t>
            </a:r>
            <a:r>
              <a:rPr lang="ru-RU" sz="1400" dirty="0" smtClean="0">
                <a:latin typeface="Times New Roman" panose="02020603050405020304" pitchFamily="18" charset="0"/>
                <a:ea typeface="Times New Roman"/>
                <a:cs typeface="Times New Roman" panose="02020603050405020304" pitchFamily="18" charset="0"/>
              </a:rPr>
              <a:t>внимательно </a:t>
            </a:r>
            <a:r>
              <a:rPr lang="ru-RU" sz="1400" dirty="0">
                <a:latin typeface="Times New Roman" panose="02020603050405020304" pitchFamily="18" charset="0"/>
                <a:ea typeface="Times New Roman"/>
                <a:cs typeface="Times New Roman" panose="02020603050405020304" pitchFamily="18" charset="0"/>
              </a:rPr>
              <a:t>наблюдать за выездом машин со двора. </a:t>
            </a:r>
          </a:p>
          <a:p>
            <a:pPr marL="0" indent="0">
              <a:lnSpc>
                <a:spcPct val="150000"/>
              </a:lnSpc>
              <a:spcBef>
                <a:spcPct val="0"/>
              </a:spcBef>
              <a:buNone/>
            </a:pPr>
            <a:endParaRPr lang="ru-RU" sz="1600"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3974461" y="2687828"/>
            <a:ext cx="2823072" cy="7915679"/>
          </a:xfrm>
        </p:spPr>
        <p:txBody>
          <a:bodyPr>
            <a:normAutofit lnSpcReduction="10000"/>
          </a:bodyPr>
          <a:lstStyle/>
          <a:p>
            <a:pPr marL="0" indent="0" algn="ctr">
              <a:lnSpc>
                <a:spcPct val="150000"/>
              </a:lnSpc>
              <a:spcAft>
                <a:spcPts val="1150"/>
              </a:spcAft>
              <a:buNone/>
            </a:pPr>
            <a:r>
              <a:rPr lang="ru-RU" altLang="ru-RU" sz="1600" b="1" dirty="0">
                <a:solidFill>
                  <a:srgbClr val="943634"/>
                </a:solidFill>
                <a:latin typeface="Times New Roman" pitchFamily="18" charset="0"/>
                <a:cs typeface="Times New Roman" pitchFamily="18" charset="0"/>
              </a:rPr>
              <a:t> </a:t>
            </a:r>
            <a:r>
              <a:rPr lang="ru-RU" sz="1500" b="1" dirty="0">
                <a:solidFill>
                  <a:srgbClr val="002060"/>
                </a:solidFill>
                <a:latin typeface="Times New Roman" panose="02020603050405020304" pitchFamily="18" charset="0"/>
                <a:ea typeface="Times New Roman"/>
                <a:cs typeface="Times New Roman" panose="02020603050405020304" pitchFamily="18" charset="0"/>
              </a:rPr>
              <a:t>При посадке и высадке из </a:t>
            </a:r>
            <a:r>
              <a:rPr lang="ru-RU" sz="1500" b="1" dirty="0" smtClean="0">
                <a:solidFill>
                  <a:srgbClr val="002060"/>
                </a:solidFill>
                <a:latin typeface="Times New Roman" panose="02020603050405020304" pitchFamily="18" charset="0"/>
                <a:ea typeface="Times New Roman"/>
                <a:cs typeface="Times New Roman" panose="02020603050405020304" pitchFamily="18" charset="0"/>
              </a:rPr>
              <a:t>транспорта</a:t>
            </a:r>
            <a:endParaRPr lang="ru-RU" sz="1500" dirty="0">
              <a:solidFill>
                <a:srgbClr val="002060"/>
              </a:solidFill>
              <a:latin typeface="Times New Roman" panose="02020603050405020304" pitchFamily="18" charset="0"/>
              <a:ea typeface="Times New Roman"/>
              <a:cs typeface="Times New Roman" panose="02020603050405020304" pitchFamily="18" charset="0"/>
            </a:endParaRPr>
          </a:p>
          <a:p>
            <a:pPr marL="0" indent="0">
              <a:lnSpc>
                <a:spcPct val="150000"/>
              </a:lnSpc>
              <a:spcAft>
                <a:spcPts val="1150"/>
              </a:spcAft>
              <a:buNone/>
            </a:pPr>
            <a:r>
              <a:rPr lang="ru-RU" sz="1500" dirty="0" smtClean="0">
                <a:latin typeface="Times New Roman" panose="02020603050405020304" pitchFamily="18" charset="0"/>
                <a:ea typeface="Times New Roman"/>
                <a:cs typeface="Times New Roman" panose="02020603050405020304" pitchFamily="18" charset="0"/>
              </a:rPr>
              <a:t>Выходите </a:t>
            </a:r>
            <a:r>
              <a:rPr lang="ru-RU" sz="1500" dirty="0">
                <a:latin typeface="Times New Roman" panose="02020603050405020304" pitchFamily="18" charset="0"/>
                <a:ea typeface="Times New Roman"/>
                <a:cs typeface="Times New Roman" panose="02020603050405020304" pitchFamily="18" charset="0"/>
              </a:rPr>
              <a:t>первыми, впереди ребенка, иначе ребенок может упасть, выбежать на проезжую часть. Подходите для посадки к двери только после полной остановки. Не садитесь в транспорт в последний </a:t>
            </a:r>
            <a:r>
              <a:rPr lang="ru-RU" sz="1600" dirty="0">
                <a:latin typeface="Times New Roman" panose="02020603050405020304" pitchFamily="18" charset="0"/>
                <a:ea typeface="Times New Roman"/>
                <a:cs typeface="Times New Roman" panose="02020603050405020304" pitchFamily="18" charset="0"/>
              </a:rPr>
              <a:t>момент. </a:t>
            </a:r>
          </a:p>
          <a:p>
            <a:pPr marL="0" indent="0">
              <a:lnSpc>
                <a:spcPct val="150000"/>
              </a:lnSpc>
              <a:spcAft>
                <a:spcPts val="1150"/>
              </a:spcAft>
              <a:buNone/>
            </a:pPr>
            <a:r>
              <a:rPr lang="ru-RU" sz="1500" b="1" dirty="0">
                <a:solidFill>
                  <a:srgbClr val="002060"/>
                </a:solidFill>
                <a:latin typeface="Times New Roman" panose="02020603050405020304" pitchFamily="18" charset="0"/>
                <a:ea typeface="Times New Roman"/>
                <a:cs typeface="Times New Roman" panose="02020603050405020304" pitchFamily="18" charset="0"/>
              </a:rPr>
              <a:t>При переходе проезжей части </a:t>
            </a:r>
            <a:r>
              <a:rPr lang="ru-RU" sz="1500" dirty="0">
                <a:latin typeface="Times New Roman" panose="02020603050405020304" pitchFamily="18" charset="0"/>
                <a:ea typeface="Times New Roman"/>
                <a:cs typeface="Times New Roman" panose="02020603050405020304" pitchFamily="18" charset="0"/>
              </a:rPr>
              <a:t>Переходите дорогу только по пешеходному переходу или на перекрестке. Идите только на зеленый сигнал светофора, даже если нет машин. Выходя на проезжую часть, прекращайте разговоры. Не спешите, не бегите, переходите дорогу размеренно. Не переходите улицу под углом, объясните ребенку, что так хуже видно дорогу .</a:t>
            </a:r>
          </a:p>
          <a:p>
            <a:pPr marL="0" indent="0">
              <a:buNone/>
            </a:pPr>
            <a:endParaRPr lang="ru-RU" sz="16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3004" y="1236929"/>
            <a:ext cx="1152128" cy="1194858"/>
          </a:xfrm>
          <a:prstGeom prst="rect">
            <a:avLst/>
          </a:prstGeom>
        </p:spPr>
      </p:pic>
      <p:sp>
        <p:nvSpPr>
          <p:cNvPr id="8" name="TextBox 7"/>
          <p:cNvSpPr txBox="1"/>
          <p:nvPr/>
        </p:nvSpPr>
        <p:spPr>
          <a:xfrm>
            <a:off x="1240085" y="1663664"/>
            <a:ext cx="4684137" cy="875496"/>
          </a:xfrm>
          <a:prstGeom prst="rect">
            <a:avLst/>
          </a:prstGeom>
          <a:noFill/>
        </p:spPr>
        <p:txBody>
          <a:bodyPr wrap="square" lIns="105135" tIns="52567" rIns="105135" bIns="52567" rtlCol="0">
            <a:spAutoFit/>
          </a:bodyPr>
          <a:lstStyle/>
          <a:p>
            <a:pPr algn="ctr"/>
            <a:endParaRPr lang="ru-RU" sz="1600" b="1" dirty="0">
              <a:solidFill>
                <a:srgbClr val="00B050"/>
              </a:solidFill>
              <a:latin typeface="Times New Roman" panose="02020603050405020304" pitchFamily="18" charset="0"/>
              <a:cs typeface="Times New Roman" panose="02020603050405020304" pitchFamily="18" charset="0"/>
            </a:endParaRPr>
          </a:p>
          <a:p>
            <a:pPr algn="ctr"/>
            <a:r>
              <a:rPr lang="ru-RU" sz="1600" b="1" dirty="0">
                <a:solidFill>
                  <a:srgbClr val="42A60A"/>
                </a:solidFill>
                <a:latin typeface="Times New Roman" panose="02020603050405020304" pitchFamily="18" charset="0"/>
                <a:cs typeface="Times New Roman" panose="02020603050405020304" pitchFamily="18" charset="0"/>
              </a:rPr>
              <a:t>Вот рекомендации по  обучению  детей </a:t>
            </a:r>
          </a:p>
          <a:p>
            <a:pPr algn="ctr"/>
            <a:r>
              <a:rPr lang="ru-RU" sz="1600" b="1" dirty="0">
                <a:solidFill>
                  <a:srgbClr val="42A60A"/>
                </a:solidFill>
                <a:latin typeface="Times New Roman" panose="02020603050405020304" pitchFamily="18" charset="0"/>
                <a:cs typeface="Times New Roman" panose="02020603050405020304" pitchFamily="18" charset="0"/>
              </a:rPr>
              <a:t>Правилам дорожного движения! </a:t>
            </a:r>
          </a:p>
        </p:txBody>
      </p:sp>
      <p:sp>
        <p:nvSpPr>
          <p:cNvPr id="9" name="Овальная выноска 8"/>
          <p:cNvSpPr/>
          <p:nvPr/>
        </p:nvSpPr>
        <p:spPr>
          <a:xfrm>
            <a:off x="1160690" y="1834358"/>
            <a:ext cx="4922314" cy="704802"/>
          </a:xfrm>
          <a:prstGeom prst="wedgeEllipseCallout">
            <a:avLst>
              <a:gd name="adj1" fmla="val 54491"/>
              <a:gd name="adj2" fmla="val -55253"/>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pic>
        <p:nvPicPr>
          <p:cNvPr id="7" name="Рисунок 6"/>
          <p:cNvPicPr>
            <a:picLocks noChangeAspect="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450959" y="8515274"/>
            <a:ext cx="2026105" cy="1330463"/>
          </a:xfrm>
          <a:prstGeom prst="rect">
            <a:avLst/>
          </a:prstGeom>
        </p:spPr>
      </p:pic>
    </p:spTree>
    <p:extLst>
      <p:ext uri="{BB962C8B-B14F-4D97-AF65-F5344CB8AC3E}">
        <p14:creationId xmlns:p14="http://schemas.microsoft.com/office/powerpoint/2010/main" val="10170513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2"/>
            <a:ext cx="7561263" cy="10837861"/>
          </a:xfrm>
          <a:prstGeom prst="rect">
            <a:avLst/>
          </a:prstGeom>
        </p:spPr>
      </p:pic>
      <p:sp>
        <p:nvSpPr>
          <p:cNvPr id="2" name="Заголовок 1"/>
          <p:cNvSpPr>
            <a:spLocks noGrp="1"/>
          </p:cNvSpPr>
          <p:nvPr>
            <p:ph type="title"/>
          </p:nvPr>
        </p:nvSpPr>
        <p:spPr>
          <a:xfrm>
            <a:off x="1478259" y="1407623"/>
            <a:ext cx="3969608" cy="426735"/>
          </a:xfrm>
        </p:spPr>
        <p:txBody>
          <a:bodyPr>
            <a:normAutofit fontScale="90000"/>
          </a:bodyPr>
          <a:lstStyle/>
          <a:p>
            <a:pPr lvl="0"/>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4100" b="1" dirty="0">
                <a:solidFill>
                  <a:srgbClr val="002060"/>
                </a:solidFill>
                <a:latin typeface="Monotype Corsiva" panose="03010101010201010101" pitchFamily="66" charset="0"/>
                <a:cs typeface="Times New Roman" pitchFamily="18" charset="0"/>
              </a:rPr>
              <a:t>«Советы родителям»</a:t>
            </a:r>
            <a:br>
              <a:rPr lang="ru-RU" altLang="ru-RU" sz="4100" b="1" dirty="0">
                <a:solidFill>
                  <a:srgbClr val="002060"/>
                </a:solidFill>
                <a:latin typeface="Monotype Corsiva" panose="03010101010201010101" pitchFamily="66" charset="0"/>
                <a:cs typeface="Times New Roman" pitchFamily="18" charset="0"/>
              </a:rPr>
            </a:br>
            <a:r>
              <a:rPr lang="ru-RU" altLang="ru-RU" sz="4100" b="1" dirty="0">
                <a:solidFill>
                  <a:srgbClr val="002060"/>
                </a:solidFill>
                <a:latin typeface="Monotype Corsiva" panose="03010101010201010101" pitchFamily="66" charset="0"/>
                <a:ea typeface="+mn-ea"/>
                <a:cs typeface="Times New Roman" pitchFamily="18" charset="0"/>
              </a:rPr>
              <a:t> </a:t>
            </a:r>
            <a:br>
              <a:rPr lang="ru-RU" altLang="ru-RU" sz="4100" b="1" dirty="0">
                <a:solidFill>
                  <a:srgbClr val="002060"/>
                </a:solidFill>
                <a:latin typeface="Monotype Corsiva" panose="03010101010201010101" pitchFamily="66" charset="0"/>
                <a:ea typeface="+mn-ea"/>
                <a:cs typeface="Times New Roman" pitchFamily="18" charset="0"/>
              </a:rPr>
            </a:br>
            <a:r>
              <a:rPr lang="ru-RU" altLang="ru-RU" sz="4100" b="1" dirty="0">
                <a:solidFill>
                  <a:srgbClr val="002060"/>
                </a:solidFill>
                <a:latin typeface="Monotype Corsiva" panose="03010101010201010101" pitchFamily="66" charset="0"/>
                <a:ea typeface="+mn-ea"/>
                <a:cs typeface="Times New Roman" pitchFamily="18" charset="0"/>
              </a:rPr>
              <a:t/>
            </a:r>
            <a:br>
              <a:rPr lang="ru-RU" altLang="ru-RU" sz="4100" b="1" dirty="0">
                <a:solidFill>
                  <a:srgbClr val="002060"/>
                </a:solidFill>
                <a:latin typeface="Monotype Corsiva" panose="03010101010201010101" pitchFamily="66" charset="0"/>
                <a:ea typeface="+mn-ea"/>
                <a:cs typeface="Times New Roman" pitchFamily="18" charset="0"/>
              </a:rPr>
            </a:br>
            <a:endParaRPr lang="ru-RU" sz="4100" dirty="0">
              <a:solidFill>
                <a:srgbClr val="002060"/>
              </a:solidFill>
              <a:latin typeface="Monotype Corsiva" panose="03010101010201010101" pitchFamily="66" charset="0"/>
            </a:endParaRPr>
          </a:p>
        </p:txBody>
      </p:sp>
      <p:sp>
        <p:nvSpPr>
          <p:cNvPr id="3" name="Объект 2"/>
          <p:cNvSpPr>
            <a:spLocks noGrp="1"/>
          </p:cNvSpPr>
          <p:nvPr>
            <p:ph sz="half" idx="1"/>
          </p:nvPr>
        </p:nvSpPr>
        <p:spPr>
          <a:xfrm>
            <a:off x="922514" y="1834358"/>
            <a:ext cx="3051948" cy="9003505"/>
          </a:xfrm>
        </p:spPr>
        <p:txBody>
          <a:bodyPr>
            <a:noAutofit/>
          </a:bodyPr>
          <a:lstStyle/>
          <a:p>
            <a:pPr marL="0" indent="0">
              <a:lnSpc>
                <a:spcPct val="150000"/>
              </a:lnSpc>
              <a:spcAft>
                <a:spcPts val="1150"/>
              </a:spcAft>
              <a:buNone/>
            </a:pPr>
            <a:r>
              <a:rPr lang="ru-RU" sz="1800" b="1" dirty="0">
                <a:solidFill>
                  <a:srgbClr val="0000FF"/>
                </a:solidFill>
                <a:latin typeface="Times New Roman"/>
                <a:ea typeface="Times New Roman"/>
                <a:cs typeface="Times New Roman"/>
              </a:rPr>
              <a:t>Готовясь перейти дорогу </a:t>
            </a:r>
            <a:r>
              <a:rPr lang="ru-RU" sz="1400" dirty="0">
                <a:latin typeface="Times New Roman"/>
                <a:ea typeface="Times New Roman"/>
              </a:rPr>
              <a:t>Остановитесь, осмотрите проезжую часть. Развивайте у ребенка наблюдательность за дорогой. Подчеркивайте свои движения: поворот головы для осмотра дороги. Остановку для осмотра дороги, остановку для пропуска автомобилей. Учите ребенка всматриваться вдаль, различать приближающиеся машины. Не стойте с ребенком на краю тротуара. Обратите внимание ребенка на транспортное средство, готовящееся к повороту, расскажите о сигналах указателей поворота у машин. Покажите, как транспортное средство </a:t>
            </a:r>
            <a:endParaRPr lang="ru-RU" sz="1400"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3974462" y="2175746"/>
            <a:ext cx="2902464" cy="8662117"/>
          </a:xfrm>
        </p:spPr>
        <p:txBody>
          <a:bodyPr>
            <a:normAutofit/>
          </a:bodyPr>
          <a:lstStyle/>
          <a:p>
            <a:pPr marL="0" indent="0" algn="just">
              <a:lnSpc>
                <a:spcPct val="150000"/>
              </a:lnSpc>
              <a:spcAft>
                <a:spcPts val="1150"/>
              </a:spcAft>
              <a:buNone/>
            </a:pPr>
            <a:endParaRPr lang="ru-RU" sz="1600" b="1" dirty="0">
              <a:solidFill>
                <a:srgbClr val="0000FF"/>
              </a:solidFill>
              <a:latin typeface="Times New Roman"/>
              <a:ea typeface="Times New Roman"/>
              <a:cs typeface="Times New Roman"/>
            </a:endParaRPr>
          </a:p>
          <a:p>
            <a:pPr marL="0" indent="0">
              <a:lnSpc>
                <a:spcPct val="150000"/>
              </a:lnSpc>
              <a:spcAft>
                <a:spcPts val="1150"/>
              </a:spcAft>
              <a:buNone/>
            </a:pPr>
            <a:r>
              <a:rPr lang="ru-RU" sz="1600" b="1" dirty="0">
                <a:solidFill>
                  <a:srgbClr val="0000FF"/>
                </a:solidFill>
                <a:latin typeface="Times New Roman"/>
                <a:ea typeface="Times New Roman"/>
                <a:cs typeface="Times New Roman"/>
              </a:rPr>
              <a:t>При движении по тротуару </a:t>
            </a:r>
            <a:r>
              <a:rPr lang="ru-RU" sz="1400" dirty="0">
                <a:latin typeface="Times New Roman"/>
                <a:ea typeface="Times New Roman"/>
                <a:cs typeface="Times New Roman"/>
              </a:rPr>
              <a:t>Придерживайтесь правой стороны. Взрослый должен находиться со стороны проезжей части. Если тротуар находится рядом с дорогой, родители должны держать ребенка за руку. Приучите ребенка, идя по тротуару, внимательно наблюдать за выездом машин со двора. Не приучайте детей выходить на проезжую часть.</a:t>
            </a:r>
          </a:p>
          <a:p>
            <a:pPr marL="0" indent="0">
              <a:lnSpc>
                <a:spcPct val="150000"/>
              </a:lnSpc>
              <a:spcAft>
                <a:spcPts val="1150"/>
              </a:spcAft>
              <a:buNone/>
            </a:pPr>
            <a:r>
              <a:rPr lang="ru-RU" sz="1400" b="1" dirty="0">
                <a:solidFill>
                  <a:srgbClr val="0000FF"/>
                </a:solidFill>
                <a:latin typeface="Times New Roman"/>
                <a:ea typeface="Times New Roman"/>
                <a:cs typeface="Times New Roman"/>
              </a:rPr>
              <a:t>При выходе из дома</a:t>
            </a:r>
            <a:endParaRPr lang="ru-RU" sz="1400" dirty="0">
              <a:ea typeface="Times New Roman"/>
              <a:cs typeface="Times New Roman"/>
            </a:endParaRPr>
          </a:p>
          <a:p>
            <a:pPr marL="0" indent="0">
              <a:lnSpc>
                <a:spcPct val="150000"/>
              </a:lnSpc>
              <a:spcAft>
                <a:spcPts val="1150"/>
              </a:spcAft>
              <a:buNone/>
            </a:pPr>
            <a:r>
              <a:rPr lang="ru-RU" sz="1400" dirty="0">
                <a:latin typeface="Times New Roman" panose="02020603050405020304" pitchFamily="18" charset="0"/>
                <a:ea typeface="Times New Roman"/>
                <a:cs typeface="Times New Roman" panose="02020603050405020304" pitchFamily="18" charset="0"/>
              </a:rPr>
              <a:t>Если у подъезда дома возможно движение, сразу обратите внимание ребенка, нет ли приближающегося транспорта. Если у подъезда стоят транспортные средства </a:t>
            </a:r>
          </a:p>
          <a:p>
            <a:pPr marL="0" indent="0">
              <a:lnSpc>
                <a:spcPct val="115000"/>
              </a:lnSpc>
              <a:spcAft>
                <a:spcPts val="1150"/>
              </a:spcAft>
              <a:buNone/>
            </a:pPr>
            <a:endParaRPr lang="ru-RU" sz="16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3798" y="1407623"/>
            <a:ext cx="1152128" cy="119485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2359" y="7778391"/>
            <a:ext cx="2160240" cy="1908221"/>
          </a:xfrm>
          <a:prstGeom prst="rect">
            <a:avLst/>
          </a:prstGeom>
        </p:spPr>
      </p:pic>
    </p:spTree>
    <p:extLst>
      <p:ext uri="{BB962C8B-B14F-4D97-AF65-F5344CB8AC3E}">
        <p14:creationId xmlns:p14="http://schemas.microsoft.com/office/powerpoint/2010/main" val="17222714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101"/>
            <a:ext cx="7561262" cy="10916183"/>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2205" y="4418855"/>
            <a:ext cx="5616623" cy="5483963"/>
          </a:xfrm>
          <a:prstGeom prst="rect">
            <a:avLst/>
          </a:prstGeom>
        </p:spPr>
      </p:pic>
      <p:sp>
        <p:nvSpPr>
          <p:cNvPr id="2" name="Заголовок 1"/>
          <p:cNvSpPr>
            <a:spLocks noGrp="1"/>
          </p:cNvSpPr>
          <p:nvPr>
            <p:ph type="ctrTitle"/>
          </p:nvPr>
        </p:nvSpPr>
        <p:spPr>
          <a:xfrm>
            <a:off x="1875224" y="4821505"/>
            <a:ext cx="5118947" cy="426734"/>
          </a:xfrm>
        </p:spPr>
        <p:txBody>
          <a:bodyPr>
            <a:normAutofit fontScale="90000"/>
          </a:bodyPr>
          <a:lstStyle/>
          <a:p>
            <a:pPr lvl="0">
              <a:spcBef>
                <a:spcPct val="20000"/>
              </a:spcBef>
            </a:pP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endParaRPr lang="ru-RU" sz="3600" dirty="0">
              <a:latin typeface="Segoe Script" panose="020B0504020000000003" pitchFamily="34" charset="0"/>
            </a:endParaRPr>
          </a:p>
        </p:txBody>
      </p:sp>
      <p:sp>
        <p:nvSpPr>
          <p:cNvPr id="6" name="Прямоугольник 5"/>
          <p:cNvSpPr/>
          <p:nvPr/>
        </p:nvSpPr>
        <p:spPr>
          <a:xfrm>
            <a:off x="1062205" y="724846"/>
            <a:ext cx="5616623" cy="3291648"/>
          </a:xfrm>
          <a:prstGeom prst="rect">
            <a:avLst/>
          </a:prstGeom>
        </p:spPr>
        <p:txBody>
          <a:bodyPr wrap="square" lIns="105135" tIns="52567" rIns="105135" bIns="52567">
            <a:spAutoFit/>
          </a:bodyPr>
          <a:lstStyle/>
          <a:p>
            <a:pPr algn="ctr">
              <a:lnSpc>
                <a:spcPct val="150000"/>
              </a:lnSpc>
            </a:pPr>
            <a:endParaRPr lang="ru-RU" sz="2400" b="1" dirty="0" smtClean="0">
              <a:solidFill>
                <a:srgbClr val="002060"/>
              </a:solidFill>
              <a:latin typeface="Times New Roman" panose="02020603050405020304" pitchFamily="18" charset="0"/>
              <a:cs typeface="Times New Roman" panose="02020603050405020304" pitchFamily="18" charset="0"/>
            </a:endParaRPr>
          </a:p>
          <a:p>
            <a:pPr algn="ctr">
              <a:lnSpc>
                <a:spcPct val="150000"/>
              </a:lnSpc>
            </a:pPr>
            <a:r>
              <a:rPr lang="ru-RU" sz="2400" b="1" dirty="0" smtClean="0">
                <a:solidFill>
                  <a:srgbClr val="002060"/>
                </a:solidFill>
                <a:latin typeface="Times New Roman" panose="02020603050405020304" pitchFamily="18" charset="0"/>
                <a:cs typeface="Times New Roman" panose="02020603050405020304" pitchFamily="18" charset="0"/>
              </a:rPr>
              <a:t>Уважаемые</a:t>
            </a:r>
            <a:r>
              <a:rPr lang="ru-RU" sz="2400" b="1" dirty="0">
                <a:solidFill>
                  <a:srgbClr val="002060"/>
                </a:solidFill>
                <a:latin typeface="Times New Roman" panose="02020603050405020304" pitchFamily="18" charset="0"/>
                <a:cs typeface="Times New Roman" panose="02020603050405020304" pitchFamily="18" charset="0"/>
              </a:rPr>
              <a:t>, ребята и взрослые!</a:t>
            </a:r>
          </a:p>
          <a:p>
            <a:pPr algn="ctr">
              <a:lnSpc>
                <a:spcPct val="150000"/>
              </a:lnSpc>
            </a:pPr>
            <a:r>
              <a:rPr lang="ru-RU" sz="1800" dirty="0">
                <a:latin typeface="Times New Roman" panose="02020603050405020304" pitchFamily="18" charset="0"/>
                <a:cs typeface="Times New Roman" panose="02020603050405020304" pitchFamily="18" charset="0"/>
              </a:rPr>
              <a:t>    Мы продолжаем выпуск нашей информационной газеты. Вы узнаете много интересного о правилах дорожного движения вместе с нашими героями! Надеемся, что для вы найдете </a:t>
            </a:r>
            <a:r>
              <a:rPr lang="ru-RU" sz="1800" dirty="0" smtClean="0">
                <a:latin typeface="Times New Roman" panose="02020603050405020304" pitchFamily="18" charset="0"/>
                <a:cs typeface="Times New Roman" panose="02020603050405020304" pitchFamily="18" charset="0"/>
              </a:rPr>
              <a:t>для </a:t>
            </a:r>
            <a:r>
              <a:rPr lang="ru-RU" sz="1800" dirty="0">
                <a:latin typeface="Times New Roman" panose="02020603050405020304" pitchFamily="18" charset="0"/>
                <a:cs typeface="Times New Roman" panose="02020603050405020304" pitchFamily="18" charset="0"/>
              </a:rPr>
              <a:t>себя </a:t>
            </a:r>
            <a:endParaRPr lang="ru-RU" sz="1800" dirty="0" smtClean="0">
              <a:latin typeface="Times New Roman" panose="02020603050405020304" pitchFamily="18" charset="0"/>
              <a:cs typeface="Times New Roman" panose="02020603050405020304" pitchFamily="18" charset="0"/>
            </a:endParaRPr>
          </a:p>
          <a:p>
            <a:pPr algn="ctr">
              <a:lnSpc>
                <a:spcPct val="150000"/>
              </a:lnSpc>
            </a:pPr>
            <a:r>
              <a:rPr lang="ru-RU" sz="1800" dirty="0" smtClean="0">
                <a:latin typeface="Times New Roman" panose="02020603050405020304" pitchFamily="18" charset="0"/>
                <a:cs typeface="Times New Roman" panose="02020603050405020304" pitchFamily="18" charset="0"/>
              </a:rPr>
              <a:t>много </a:t>
            </a:r>
            <a:r>
              <a:rPr lang="ru-RU" sz="1800" dirty="0">
                <a:latin typeface="Times New Roman" panose="02020603050405020304" pitchFamily="18" charset="0"/>
                <a:cs typeface="Times New Roman" panose="02020603050405020304" pitchFamily="18" charset="0"/>
              </a:rPr>
              <a:t>полезной </a:t>
            </a:r>
            <a:r>
              <a:rPr lang="ru-RU" sz="1800" dirty="0" smtClean="0">
                <a:latin typeface="Times New Roman" panose="02020603050405020304" pitchFamily="18" charset="0"/>
                <a:cs typeface="Times New Roman" panose="02020603050405020304" pitchFamily="18" charset="0"/>
              </a:rPr>
              <a:t>информации</a:t>
            </a:r>
            <a:r>
              <a:rPr lang="ru-RU" sz="1800" dirty="0">
                <a:latin typeface="Times New Roman" panose="02020603050405020304" pitchFamily="18" charset="0"/>
                <a:cs typeface="Times New Roman" panose="02020603050405020304" pitchFamily="18" charset="0"/>
              </a:rPr>
              <a:t>!</a:t>
            </a:r>
          </a:p>
        </p:txBody>
      </p:sp>
      <p:sp>
        <p:nvSpPr>
          <p:cNvPr id="9" name="Прямоугольник 8"/>
          <p:cNvSpPr/>
          <p:nvPr/>
        </p:nvSpPr>
        <p:spPr>
          <a:xfrm>
            <a:off x="922514" y="3199914"/>
            <a:ext cx="6192588" cy="1050596"/>
          </a:xfrm>
          <a:prstGeom prst="rect">
            <a:avLst/>
          </a:prstGeom>
        </p:spPr>
        <p:txBody>
          <a:bodyPr wrap="square" lIns="105135" tIns="52567" rIns="105135" bIns="52567">
            <a:spAutoFit/>
          </a:bodyPr>
          <a:lstStyle/>
          <a:p>
            <a:pPr lvl="0" algn="ctr">
              <a:spcBef>
                <a:spcPct val="20000"/>
              </a:spcBef>
            </a:pPr>
            <a:endParaRPr lang="ru-RU" b="1" dirty="0">
              <a:solidFill>
                <a:prstClr val="black"/>
              </a:solidFill>
              <a:latin typeface="Times New Roman" panose="02020603050405020304" pitchFamily="18" charset="0"/>
              <a:cs typeface="Times New Roman" panose="02020603050405020304" pitchFamily="18" charset="0"/>
            </a:endParaRPr>
          </a:p>
          <a:p>
            <a:pPr lvl="0"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lvl="0"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2" y="9771633"/>
            <a:ext cx="3493255" cy="328311"/>
          </a:xfrm>
          <a:prstGeom prst="rect">
            <a:avLst/>
          </a:prstGeom>
          <a:noFill/>
        </p:spPr>
        <p:txBody>
          <a:bodyPr wrap="square" lIns="105135" tIns="52567" rIns="105135" bIns="52567" rtlCol="0">
            <a:spAutoFit/>
          </a:bodyPr>
          <a:lstStyle/>
          <a:p>
            <a:pPr algn="ctr"/>
            <a:endParaRPr lang="ru-RU" sz="1400" dirty="0">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9484" y="7626774"/>
            <a:ext cx="737251" cy="1188823"/>
          </a:xfrm>
          <a:prstGeom prst="rect">
            <a:avLst/>
          </a:prstGeom>
        </p:spPr>
      </p:pic>
      <p:pic>
        <p:nvPicPr>
          <p:cNvPr id="5" name="Рисунок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2034" y="8689021"/>
            <a:ext cx="882943" cy="1044613"/>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46149" y="8466490"/>
            <a:ext cx="872660" cy="1275979"/>
          </a:xfrm>
          <a:prstGeom prst="rect">
            <a:avLst/>
          </a:prstGeom>
        </p:spPr>
      </p:pic>
    </p:spTree>
    <p:extLst>
      <p:ext uri="{BB962C8B-B14F-4D97-AF65-F5344CB8AC3E}">
        <p14:creationId xmlns:p14="http://schemas.microsoft.com/office/powerpoint/2010/main" val="18217000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2"/>
            <a:ext cx="7670847" cy="10837861"/>
          </a:xfrm>
          <a:prstGeom prst="rect">
            <a:avLst/>
          </a:prstGeom>
        </p:spPr>
      </p:pic>
      <p:sp>
        <p:nvSpPr>
          <p:cNvPr id="2" name="Заголовок 1"/>
          <p:cNvSpPr>
            <a:spLocks noGrp="1"/>
          </p:cNvSpPr>
          <p:nvPr>
            <p:ph type="title"/>
          </p:nvPr>
        </p:nvSpPr>
        <p:spPr>
          <a:xfrm>
            <a:off x="1478259" y="1407623"/>
            <a:ext cx="3969608" cy="426735"/>
          </a:xfrm>
        </p:spPr>
        <p:txBody>
          <a:bodyPr>
            <a:normAutofit fontScale="90000"/>
          </a:bodyPr>
          <a:lstStyle/>
          <a:p>
            <a:pPr lvl="0"/>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2300" b="1" dirty="0">
                <a:solidFill>
                  <a:srgbClr val="1F497D"/>
                </a:solidFill>
                <a:latin typeface="Times New Roman" pitchFamily="18" charset="0"/>
                <a:cs typeface="Times New Roman" pitchFamily="18" charset="0"/>
              </a:rPr>
              <a:t/>
            </a:r>
            <a:br>
              <a:rPr lang="ru-RU" altLang="ru-RU" sz="2300" b="1" dirty="0">
                <a:solidFill>
                  <a:srgbClr val="1F497D"/>
                </a:solidFill>
                <a:latin typeface="Times New Roman" pitchFamily="18" charset="0"/>
                <a:cs typeface="Times New Roman" pitchFamily="18" charset="0"/>
              </a:rPr>
            </a:br>
            <a:r>
              <a:rPr lang="ru-RU" altLang="ru-RU" sz="4100" b="1" dirty="0">
                <a:solidFill>
                  <a:srgbClr val="002060"/>
                </a:solidFill>
                <a:latin typeface="Monotype Corsiva" panose="03010101010201010101" pitchFamily="66" charset="0"/>
                <a:cs typeface="Times New Roman" pitchFamily="18" charset="0"/>
              </a:rPr>
              <a:t>«Советы родителям»</a:t>
            </a:r>
            <a:br>
              <a:rPr lang="ru-RU" altLang="ru-RU" sz="4100" b="1" dirty="0">
                <a:solidFill>
                  <a:srgbClr val="002060"/>
                </a:solidFill>
                <a:latin typeface="Monotype Corsiva" panose="03010101010201010101" pitchFamily="66" charset="0"/>
                <a:cs typeface="Times New Roman" pitchFamily="18" charset="0"/>
              </a:rPr>
            </a:br>
            <a:r>
              <a:rPr lang="ru-RU" altLang="ru-RU" sz="4100" b="1" dirty="0">
                <a:solidFill>
                  <a:srgbClr val="002060"/>
                </a:solidFill>
                <a:latin typeface="Monotype Corsiva" panose="03010101010201010101" pitchFamily="66" charset="0"/>
                <a:ea typeface="+mn-ea"/>
                <a:cs typeface="Times New Roman" pitchFamily="18" charset="0"/>
              </a:rPr>
              <a:t> </a:t>
            </a:r>
            <a:br>
              <a:rPr lang="ru-RU" altLang="ru-RU" sz="4100" b="1" dirty="0">
                <a:solidFill>
                  <a:srgbClr val="002060"/>
                </a:solidFill>
                <a:latin typeface="Monotype Corsiva" panose="03010101010201010101" pitchFamily="66" charset="0"/>
                <a:ea typeface="+mn-ea"/>
                <a:cs typeface="Times New Roman" pitchFamily="18" charset="0"/>
              </a:rPr>
            </a:br>
            <a:r>
              <a:rPr lang="ru-RU" altLang="ru-RU" sz="4100" b="1" dirty="0">
                <a:solidFill>
                  <a:srgbClr val="002060"/>
                </a:solidFill>
                <a:latin typeface="Monotype Corsiva" panose="03010101010201010101" pitchFamily="66" charset="0"/>
                <a:ea typeface="+mn-ea"/>
                <a:cs typeface="Times New Roman" pitchFamily="18" charset="0"/>
              </a:rPr>
              <a:t/>
            </a:r>
            <a:br>
              <a:rPr lang="ru-RU" altLang="ru-RU" sz="4100" b="1" dirty="0">
                <a:solidFill>
                  <a:srgbClr val="002060"/>
                </a:solidFill>
                <a:latin typeface="Monotype Corsiva" panose="03010101010201010101" pitchFamily="66" charset="0"/>
                <a:ea typeface="+mn-ea"/>
                <a:cs typeface="Times New Roman" pitchFamily="18" charset="0"/>
              </a:rPr>
            </a:br>
            <a:endParaRPr lang="ru-RU" sz="4100" dirty="0">
              <a:solidFill>
                <a:srgbClr val="002060"/>
              </a:solidFill>
              <a:latin typeface="Monotype Corsiva" panose="03010101010201010101" pitchFamily="66" charset="0"/>
            </a:endParaRPr>
          </a:p>
        </p:txBody>
      </p:sp>
      <p:sp>
        <p:nvSpPr>
          <p:cNvPr id="3" name="Объект 2"/>
          <p:cNvSpPr>
            <a:spLocks noGrp="1"/>
          </p:cNvSpPr>
          <p:nvPr>
            <p:ph sz="half" idx="1"/>
          </p:nvPr>
        </p:nvSpPr>
        <p:spPr>
          <a:xfrm>
            <a:off x="843121" y="2858522"/>
            <a:ext cx="3131340" cy="7979341"/>
          </a:xfrm>
        </p:spPr>
        <p:txBody>
          <a:bodyPr>
            <a:noAutofit/>
          </a:bodyPr>
          <a:lstStyle/>
          <a:p>
            <a:pPr marL="0" indent="0" algn="ctr">
              <a:buNone/>
            </a:pPr>
            <a:r>
              <a:rPr lang="ru-RU" sz="1400" b="1" u="sng" dirty="0" smtClean="0">
                <a:solidFill>
                  <a:schemeClr val="tx2">
                    <a:lumMod val="75000"/>
                  </a:schemeClr>
                </a:solidFill>
                <a:latin typeface="Times New Roman" panose="02020603050405020304" pitchFamily="18" charset="0"/>
                <a:cs typeface="Times New Roman" panose="02020603050405020304" pitchFamily="18" charset="0"/>
              </a:rPr>
              <a:t>Детский </a:t>
            </a:r>
            <a:r>
              <a:rPr lang="ru-RU" sz="1400" b="1" u="sng" dirty="0">
                <a:solidFill>
                  <a:schemeClr val="tx2">
                    <a:lumMod val="75000"/>
                  </a:schemeClr>
                </a:solidFill>
                <a:latin typeface="Times New Roman" panose="02020603050405020304" pitchFamily="18" charset="0"/>
                <a:cs typeface="Times New Roman" panose="02020603050405020304" pitchFamily="18" charset="0"/>
              </a:rPr>
              <a:t>глазомер.</a:t>
            </a:r>
            <a:r>
              <a:rPr lang="ru-RU" sz="1400" b="1" dirty="0">
                <a:solidFill>
                  <a:schemeClr val="tx2">
                    <a:lumMod val="75000"/>
                  </a:schemeClr>
                </a:solidFill>
                <a:latin typeface="Times New Roman" panose="02020603050405020304" pitchFamily="18" charset="0"/>
                <a:cs typeface="Times New Roman" panose="02020603050405020304" pitchFamily="18" charset="0"/>
              </a:rPr>
              <a:t> </a:t>
            </a:r>
          </a:p>
          <a:p>
            <a:pPr marL="0" indent="0">
              <a:lnSpc>
                <a:spcPct val="150000"/>
              </a:lnSpc>
              <a:buNone/>
            </a:pPr>
            <a:r>
              <a:rPr lang="ru-RU" sz="1400" dirty="0">
                <a:latin typeface="Times New Roman" panose="02020603050405020304" pitchFamily="18" charset="0"/>
                <a:cs typeface="Times New Roman" panose="02020603050405020304" pitchFamily="18" charset="0"/>
              </a:rPr>
              <a:t>Детки, достигшие примерно трехлетнего возраста, уже вполне способны отличить стоящий на месте автомобиль от движущегося. Однако дать реальную оценку опасности движущегося в их сторону автомобиля ребенок не в силу из-за своих возрастных особенностей психики. Маленькие дети не могут реально оценивать ни дальность расстояния, на котором находится автомобиль, ни его примерную скорость движения. Ну а уж про то, что у любого автомобиля существует определенный тормозной путь, ребенок и подавно знать не может. В сознании практически любого малыша настоящий автомобиль ничем не отличается от игрушечного, который можно остановить немедленно.</a:t>
            </a:r>
          </a:p>
          <a:p>
            <a:pPr marL="0" indent="0">
              <a:lnSpc>
                <a:spcPct val="150000"/>
              </a:lnSpc>
              <a:spcAft>
                <a:spcPts val="1150"/>
              </a:spcAft>
              <a:buNone/>
            </a:pPr>
            <a:endParaRPr lang="ru-RU" sz="1600"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3835424" y="2754638"/>
            <a:ext cx="3041502" cy="8083226"/>
          </a:xfrm>
        </p:spPr>
        <p:txBody>
          <a:bodyPr>
            <a:normAutofit/>
          </a:bodyPr>
          <a:lstStyle/>
          <a:p>
            <a:pPr marL="0" indent="0">
              <a:lnSpc>
                <a:spcPct val="150000"/>
              </a:lnSpc>
              <a:spcAft>
                <a:spcPts val="1150"/>
              </a:spcAft>
              <a:buSzPts val="1000"/>
              <a:buNone/>
              <a:tabLst>
                <a:tab pos="525669" algn="l"/>
              </a:tabLst>
            </a:pPr>
            <a:r>
              <a:rPr lang="ru-RU" sz="1400" b="1" u="sng" dirty="0" smtClean="0">
                <a:solidFill>
                  <a:schemeClr val="tx2">
                    <a:lumMod val="75000"/>
                  </a:schemeClr>
                </a:solidFill>
                <a:latin typeface="Times New Roman" panose="02020603050405020304" pitchFamily="18" charset="0"/>
                <a:ea typeface="Times New Roman"/>
                <a:cs typeface="Times New Roman" panose="02020603050405020304" pitchFamily="18" charset="0"/>
              </a:rPr>
              <a:t>Источники </a:t>
            </a:r>
            <a:r>
              <a:rPr lang="ru-RU" sz="1400" b="1" u="sng" dirty="0">
                <a:solidFill>
                  <a:schemeClr val="tx2">
                    <a:lumMod val="75000"/>
                  </a:schemeClr>
                </a:solidFill>
                <a:latin typeface="Times New Roman" panose="02020603050405020304" pitchFamily="18" charset="0"/>
                <a:ea typeface="Times New Roman"/>
                <a:cs typeface="Times New Roman" panose="02020603050405020304" pitchFamily="18" charset="0"/>
              </a:rPr>
              <a:t>звука.</a:t>
            </a:r>
            <a:endParaRPr lang="ru-RU" sz="1400" dirty="0">
              <a:solidFill>
                <a:schemeClr val="tx2">
                  <a:lumMod val="75000"/>
                </a:schemeClr>
              </a:solidFill>
              <a:latin typeface="Times New Roman" panose="02020603050405020304" pitchFamily="18" charset="0"/>
              <a:ea typeface="Times New Roman"/>
              <a:cs typeface="Times New Roman" panose="02020603050405020304" pitchFamily="18" charset="0"/>
            </a:endParaRPr>
          </a:p>
          <a:p>
            <a:pPr marL="0" indent="0">
              <a:lnSpc>
                <a:spcPct val="150000"/>
              </a:lnSpc>
              <a:buNone/>
            </a:pPr>
            <a:r>
              <a:rPr lang="ru-RU" sz="1400" dirty="0">
                <a:latin typeface="Times New Roman"/>
                <a:ea typeface="Times New Roman"/>
              </a:rPr>
              <a:t>В строении слухового аппарата ребенка есть свои особенности. Из-за этого детки примерно до шести лет очень плохо определяют, откуда раздается тот или иной звук. И звук движущегося автотранспорта не стал счастливым исключением из этого правила – маленький ребенок очень часто не может определить шум подъезжающего автомобиля.</a:t>
            </a:r>
          </a:p>
          <a:p>
            <a:pPr marL="0" indent="0">
              <a:lnSpc>
                <a:spcPct val="150000"/>
              </a:lnSpc>
              <a:spcAft>
                <a:spcPts val="1150"/>
              </a:spcAft>
              <a:buNone/>
            </a:pPr>
            <a:endParaRPr lang="ru-RU" sz="1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4828" y="1322278"/>
            <a:ext cx="1152128" cy="1326321"/>
          </a:xfrm>
          <a:prstGeom prst="rect">
            <a:avLst/>
          </a:prstGeom>
        </p:spPr>
      </p:pic>
      <p:sp>
        <p:nvSpPr>
          <p:cNvPr id="7" name="TextBox 6"/>
          <p:cNvSpPr txBox="1"/>
          <p:nvPr/>
        </p:nvSpPr>
        <p:spPr>
          <a:xfrm>
            <a:off x="1160690" y="1749014"/>
            <a:ext cx="4684137" cy="783269"/>
          </a:xfrm>
          <a:prstGeom prst="rect">
            <a:avLst/>
          </a:prstGeom>
          <a:noFill/>
        </p:spPr>
        <p:txBody>
          <a:bodyPr wrap="square" lIns="105135" tIns="52567" rIns="105135" bIns="52567" rtlCol="0">
            <a:spAutoFit/>
          </a:bodyPr>
          <a:lstStyle/>
          <a:p>
            <a:r>
              <a:rPr lang="ru-RU" sz="1100" b="1" dirty="0">
                <a:solidFill>
                  <a:srgbClr val="FF0000"/>
                </a:solidFill>
                <a:latin typeface="Times New Roman" panose="02020603050405020304" pitchFamily="18" charset="0"/>
                <a:cs typeface="Times New Roman" panose="02020603050405020304" pitchFamily="18" charset="0"/>
              </a:rPr>
              <a:t>Для наших детей дорога зачастую выглядит совершенно не так, как для нас. Ниже описаны наиболее яркие особенности психологического восприятия движущегося автомобиля детьми младшего возраста.</a:t>
            </a:r>
          </a:p>
        </p:txBody>
      </p:sp>
      <p:sp>
        <p:nvSpPr>
          <p:cNvPr id="8" name="Скругленная прямоугольная выноска 7"/>
          <p:cNvSpPr/>
          <p:nvPr/>
        </p:nvSpPr>
        <p:spPr>
          <a:xfrm>
            <a:off x="1160692" y="1749014"/>
            <a:ext cx="4604744" cy="1005623"/>
          </a:xfrm>
          <a:prstGeom prst="wedgeRoundRectCallout">
            <a:avLst>
              <a:gd name="adj1" fmla="val 58860"/>
              <a:gd name="adj2" fmla="val -4413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pic>
        <p:nvPicPr>
          <p:cNvPr id="5124" name="Picture 4" descr="4m"/>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274496" y="7125675"/>
            <a:ext cx="2146396" cy="2232248"/>
          </a:xfrm>
          <a:prstGeom prst="rect">
            <a:avLst/>
          </a:prstGeom>
          <a:noFill/>
          <a:ln w="3175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7908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0"/>
            <a:ext cx="7561262" cy="10837863"/>
          </a:xfrm>
          <a:prstGeom prst="rect">
            <a:avLst/>
          </a:prstGeom>
        </p:spPr>
      </p:pic>
      <p:sp>
        <p:nvSpPr>
          <p:cNvPr id="4" name="Заголовок 3"/>
          <p:cNvSpPr>
            <a:spLocks noGrp="1"/>
          </p:cNvSpPr>
          <p:nvPr>
            <p:ph type="title"/>
          </p:nvPr>
        </p:nvSpPr>
        <p:spPr/>
        <p:txBody>
          <a:bodyPr>
            <a:normAutofit/>
          </a:bodyPr>
          <a:lstStyle/>
          <a:p>
            <a:r>
              <a:rPr lang="ru-RU" sz="4600" b="1" dirty="0">
                <a:solidFill>
                  <a:srgbClr val="002060"/>
                </a:solidFill>
                <a:latin typeface="Monotype Corsiva" panose="03010101010201010101" pitchFamily="66" charset="0"/>
              </a:rPr>
              <a:t>«</a:t>
            </a:r>
            <a:r>
              <a:rPr lang="ru-RU" sz="4100" b="1" dirty="0">
                <a:solidFill>
                  <a:srgbClr val="002060"/>
                </a:solidFill>
                <a:latin typeface="Monotype Corsiva" panose="03010101010201010101" pitchFamily="66" charset="0"/>
                <a:cs typeface="Times New Roman" panose="02020603050405020304" pitchFamily="18" charset="0"/>
              </a:rPr>
              <a:t>А у нас в саду!»</a:t>
            </a:r>
            <a:br>
              <a:rPr lang="ru-RU" sz="4100" b="1" dirty="0">
                <a:solidFill>
                  <a:srgbClr val="002060"/>
                </a:solidFill>
                <a:latin typeface="Monotype Corsiva" panose="03010101010201010101" pitchFamily="66" charset="0"/>
                <a:cs typeface="Times New Roman" panose="02020603050405020304" pitchFamily="18" charset="0"/>
              </a:rPr>
            </a:br>
            <a:endParaRPr lang="ru-RU" sz="1500" b="1" dirty="0">
              <a:latin typeface="Segoe Script" panose="020B0504020000000003" pitchFamily="34" charset="0"/>
            </a:endParaRPr>
          </a:p>
        </p:txBody>
      </p:sp>
      <p:pic>
        <p:nvPicPr>
          <p:cNvPr id="9" name="Объект 8"/>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972104" y="1021836"/>
            <a:ext cx="792826" cy="1280901"/>
          </a:xfrm>
        </p:spPr>
      </p:pic>
      <p:sp>
        <p:nvSpPr>
          <p:cNvPr id="7" name="Объект 6"/>
          <p:cNvSpPr>
            <a:spLocks noGrp="1"/>
          </p:cNvSpPr>
          <p:nvPr>
            <p:ph sz="half" idx="2"/>
          </p:nvPr>
        </p:nvSpPr>
        <p:spPr>
          <a:xfrm>
            <a:off x="922516" y="1663667"/>
            <a:ext cx="2540549" cy="8017661"/>
          </a:xfrm>
        </p:spPr>
        <p:txBody>
          <a:bodyPr>
            <a:noAutofit/>
          </a:bodyPr>
          <a:lstStyle/>
          <a:p>
            <a:pPr marL="0" indent="0">
              <a:lnSpc>
                <a:spcPct val="150000"/>
              </a:lnSpc>
              <a:buNone/>
            </a:pPr>
            <a:r>
              <a:rPr lang="ru-RU" sz="1400" dirty="0">
                <a:latin typeface="Times New Roman"/>
                <a:ea typeface="Calibri"/>
                <a:cs typeface="Times New Roman"/>
              </a:rPr>
              <a:t>15 февраля   прошло совместное мероприятие для детей и родителей </a:t>
            </a:r>
            <a:r>
              <a:rPr lang="ru-RU" sz="1400" dirty="0">
                <a:latin typeface="Times New Roman"/>
                <a:ea typeface="Times New Roman"/>
                <a:cs typeface="Times New Roman"/>
              </a:rPr>
              <a:t>«Знатоки правил дорожного движения». В игре принимали участие две команды «Дорожный патруль» подготовительная группа №1 и «Зебра» подготовительная группа №2. </a:t>
            </a:r>
          </a:p>
          <a:p>
            <a:pPr marL="0" indent="0">
              <a:lnSpc>
                <a:spcPct val="150000"/>
              </a:lnSpc>
              <a:buNone/>
            </a:pPr>
            <a:r>
              <a:rPr lang="ru-RU" sz="1400" b="1" dirty="0">
                <a:latin typeface="Times New Roman"/>
                <a:ea typeface="Times New Roman"/>
                <a:cs typeface="Times New Roman"/>
              </a:rPr>
              <a:t>Цель</a:t>
            </a:r>
            <a:r>
              <a:rPr lang="ru-RU" sz="1400" dirty="0">
                <a:latin typeface="Times New Roman"/>
                <a:ea typeface="Times New Roman"/>
                <a:cs typeface="Times New Roman"/>
              </a:rPr>
              <a:t> данного мероприятия: </a:t>
            </a:r>
            <a:r>
              <a:rPr lang="ru-RU" sz="1400" dirty="0">
                <a:solidFill>
                  <a:srgbClr val="000000"/>
                </a:solidFill>
                <a:latin typeface="Times New Roman"/>
                <a:ea typeface="Times New Roman"/>
                <a:cs typeface="Times New Roman"/>
              </a:rPr>
              <a:t>развивать интерес  у детей к участию в мероприятиях совместных с родителями и  способствовать накоплению эмоционально – восторженных впечатлений. </a:t>
            </a:r>
            <a:r>
              <a:rPr lang="ru-RU" sz="1400" b="1" dirty="0">
                <a:solidFill>
                  <a:srgbClr val="000000"/>
                </a:solidFill>
                <a:latin typeface="Times New Roman"/>
                <a:ea typeface="Times New Roman"/>
                <a:cs typeface="Times New Roman"/>
              </a:rPr>
              <a:t>Задачи:</a:t>
            </a:r>
            <a:r>
              <a:rPr lang="ru-RU" sz="1400" dirty="0">
                <a:solidFill>
                  <a:srgbClr val="000000"/>
                </a:solidFill>
                <a:latin typeface="Times New Roman"/>
                <a:ea typeface="Times New Roman"/>
                <a:cs typeface="Times New Roman"/>
              </a:rPr>
              <a:t> продолжать формировать  образные представления о  поведении на дорогах и соблюдении правил дорожного движения  в процессе различных видов деятельности. </a:t>
            </a:r>
            <a:endParaRPr lang="ru-RU" sz="1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495161" y="1919708"/>
            <a:ext cx="2778726" cy="766059"/>
          </a:xfrm>
          <a:prstGeom prst="rect">
            <a:avLst/>
          </a:prstGeom>
        </p:spPr>
        <p:txBody>
          <a:bodyPr wrap="square" lIns="105135" tIns="52567" rIns="105135" bIns="52567">
            <a:spAutoFit/>
          </a:bodyPr>
          <a:lstStyle/>
          <a:p>
            <a:pPr algn="ctr"/>
            <a:endParaRPr lang="ru-RU" dirty="0" smtClean="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621848" y="2005054"/>
            <a:ext cx="3255079" cy="3996456"/>
          </a:xfrm>
          <a:prstGeom prst="rect">
            <a:avLst/>
          </a:prstGeom>
        </p:spPr>
        <p:txBody>
          <a:bodyPr wrap="square" lIns="105135" tIns="52567" rIns="105135" bIns="52567">
            <a:spAutoFit/>
          </a:bodyPr>
          <a:lstStyle/>
          <a:p>
            <a:pPr lvl="0">
              <a:lnSpc>
                <a:spcPct val="115000"/>
              </a:lnSpc>
              <a:spcBef>
                <a:spcPct val="20000"/>
              </a:spcBef>
            </a:pPr>
            <a:endParaRPr lang="ru-RU" sz="1600" dirty="0">
              <a:solidFill>
                <a:srgbClr val="000000"/>
              </a:solidFill>
              <a:latin typeface="Times New Roman"/>
              <a:ea typeface="Times New Roman"/>
              <a:cs typeface="Times New Roman"/>
            </a:endParaRPr>
          </a:p>
          <a:p>
            <a:pPr lvl="0">
              <a:lnSpc>
                <a:spcPct val="150000"/>
              </a:lnSpc>
              <a:spcBef>
                <a:spcPct val="20000"/>
              </a:spcBef>
            </a:pPr>
            <a:r>
              <a:rPr lang="ru-RU" sz="1400" dirty="0">
                <a:solidFill>
                  <a:srgbClr val="000000"/>
                </a:solidFill>
                <a:latin typeface="Times New Roman"/>
                <a:ea typeface="Times New Roman"/>
                <a:cs typeface="Times New Roman"/>
              </a:rPr>
              <a:t>Организаторы мероприятия внештатный инспектор ПДД в ДОУ Галимова  Л.Р. и инструктор по физической культуре </a:t>
            </a:r>
            <a:r>
              <a:rPr lang="ru-RU" sz="1400" dirty="0" err="1">
                <a:solidFill>
                  <a:srgbClr val="000000"/>
                </a:solidFill>
                <a:latin typeface="Times New Roman"/>
                <a:ea typeface="Times New Roman"/>
                <a:cs typeface="Times New Roman"/>
              </a:rPr>
              <a:t>Бадукшанова</a:t>
            </a:r>
            <a:r>
              <a:rPr lang="ru-RU" sz="1400" dirty="0">
                <a:solidFill>
                  <a:srgbClr val="000000"/>
                </a:solidFill>
                <a:latin typeface="Times New Roman"/>
                <a:ea typeface="Times New Roman"/>
                <a:cs typeface="Times New Roman"/>
              </a:rPr>
              <a:t> Э. И. Конкурсанты показали отличное знание правил дорожного движения, хорошую и слаженную работу в команде. Лучшими знатоками ПДД стала команда «Дорожный патруль» первая подготовительная группа.</a:t>
            </a:r>
            <a:endParaRPr lang="ru-RU" sz="1400" dirty="0">
              <a:solidFill>
                <a:prstClr val="black"/>
              </a:solidFill>
              <a:ea typeface="Calibri"/>
              <a:cs typeface="Times New Roman"/>
            </a:endParaRPr>
          </a:p>
          <a:p>
            <a:pPr>
              <a:lnSpc>
                <a:spcPct val="115000"/>
              </a:lnSpc>
              <a:spcBef>
                <a:spcPct val="20000"/>
              </a:spcBef>
              <a:spcAft>
                <a:spcPts val="1150"/>
              </a:spcAft>
            </a:pPr>
            <a:r>
              <a:rPr lang="ru-RU" sz="1600" dirty="0">
                <a:solidFill>
                  <a:prstClr val="black"/>
                </a:solidFill>
                <a:ea typeface="Calibri"/>
                <a:cs typeface="Times New Roman"/>
              </a:rPr>
              <a:t> </a:t>
            </a:r>
          </a:p>
        </p:txBody>
      </p:sp>
      <p:pic>
        <p:nvPicPr>
          <p:cNvPr id="8194" name="Picture 2" descr="C:\Users\п\Desktop\ПДД папка инспектора\Галимова ПДД информ. на сайт\IMG-20170216-WA000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24647" y="5760320"/>
            <a:ext cx="2448367" cy="1697934"/>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п\Desktop\ПДД папка инспектора\Галимова ПДД информ. на сайт\P2150037.JPG"/>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3924646" y="7850253"/>
            <a:ext cx="2448367" cy="1802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341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0"/>
            <a:ext cx="7561262" cy="10837863"/>
          </a:xfrm>
          <a:prstGeom prst="rect">
            <a:avLst/>
          </a:prstGeom>
        </p:spPr>
      </p:pic>
      <p:sp>
        <p:nvSpPr>
          <p:cNvPr id="4" name="Заголовок 3"/>
          <p:cNvSpPr>
            <a:spLocks noGrp="1"/>
          </p:cNvSpPr>
          <p:nvPr>
            <p:ph type="title"/>
          </p:nvPr>
        </p:nvSpPr>
        <p:spPr/>
        <p:txBody>
          <a:bodyPr>
            <a:normAutofit/>
          </a:bodyPr>
          <a:lstStyle/>
          <a:p>
            <a:r>
              <a:rPr lang="ru-RU" sz="4600" b="1" dirty="0">
                <a:solidFill>
                  <a:srgbClr val="002060"/>
                </a:solidFill>
                <a:latin typeface="Monotype Corsiva" panose="03010101010201010101" pitchFamily="66" charset="0"/>
              </a:rPr>
              <a:t>«</a:t>
            </a:r>
            <a:r>
              <a:rPr lang="ru-RU" sz="4100" b="1" dirty="0">
                <a:solidFill>
                  <a:srgbClr val="002060"/>
                </a:solidFill>
                <a:latin typeface="Monotype Corsiva" panose="03010101010201010101" pitchFamily="66" charset="0"/>
                <a:cs typeface="Times New Roman" panose="02020603050405020304" pitchFamily="18" charset="0"/>
              </a:rPr>
              <a:t>А у нас в саду!»</a:t>
            </a:r>
            <a:br>
              <a:rPr lang="ru-RU" sz="4100" b="1" dirty="0">
                <a:solidFill>
                  <a:srgbClr val="002060"/>
                </a:solidFill>
                <a:latin typeface="Monotype Corsiva" panose="03010101010201010101" pitchFamily="66" charset="0"/>
                <a:cs typeface="Times New Roman" panose="02020603050405020304" pitchFamily="18" charset="0"/>
              </a:rPr>
            </a:br>
            <a:endParaRPr lang="ru-RU" sz="1500" b="1" dirty="0">
              <a:latin typeface="Segoe Script" panose="020B0504020000000003" pitchFamily="34" charset="0"/>
            </a:endParaRPr>
          </a:p>
        </p:txBody>
      </p:sp>
      <p:pic>
        <p:nvPicPr>
          <p:cNvPr id="9" name="Объект 8"/>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884524" y="1043076"/>
            <a:ext cx="792826" cy="1280901"/>
          </a:xfrm>
        </p:spPr>
      </p:pic>
      <p:sp>
        <p:nvSpPr>
          <p:cNvPr id="7" name="Объект 6"/>
          <p:cNvSpPr>
            <a:spLocks noGrp="1"/>
          </p:cNvSpPr>
          <p:nvPr>
            <p:ph sz="half" idx="2"/>
          </p:nvPr>
        </p:nvSpPr>
        <p:spPr>
          <a:xfrm>
            <a:off x="684287" y="1663667"/>
            <a:ext cx="2937561" cy="8017661"/>
          </a:xfrm>
        </p:spPr>
        <p:txBody>
          <a:bodyPr>
            <a:noAutofit/>
          </a:bodyPr>
          <a:lstStyle/>
          <a:p>
            <a:pPr marL="0" indent="0">
              <a:lnSpc>
                <a:spcPct val="150000"/>
              </a:lnSpc>
              <a:buNone/>
            </a:pPr>
            <a:r>
              <a:rPr lang="ru-RU" sz="1400" dirty="0" smtClean="0">
                <a:latin typeface="Times New Roman" panose="02020603050405020304" pitchFamily="18" charset="0"/>
                <a:cs typeface="Times New Roman" panose="02020603050405020304" pitchFamily="18" charset="0"/>
              </a:rPr>
              <a:t>В нашем детском саду прошла акция «Мы заметны в темноте!». Цель: повысить </a:t>
            </a:r>
            <a:r>
              <a:rPr lang="ru-RU" sz="1400" dirty="0">
                <a:latin typeface="Times New Roman" panose="02020603050405020304" pitchFamily="18" charset="0"/>
                <a:cs typeface="Times New Roman" panose="02020603050405020304" pitchFamily="18" charset="0"/>
              </a:rPr>
              <a:t>активность детей и родителей к пропаганде ПДД и обеспечению безопасного образа </a:t>
            </a:r>
            <a:r>
              <a:rPr lang="ru-RU" sz="1400" dirty="0" smtClean="0">
                <a:latin typeface="Times New Roman" panose="02020603050405020304" pitchFamily="18" charset="0"/>
                <a:cs typeface="Times New Roman" panose="02020603050405020304" pitchFamily="18" charset="0"/>
              </a:rPr>
              <a:t>жизни</a:t>
            </a:r>
          </a:p>
          <a:p>
            <a:pPr marL="0" indent="0">
              <a:buNone/>
            </a:pPr>
            <a:endParaRPr lang="ru-RU" sz="1400" dirty="0"/>
          </a:p>
        </p:txBody>
      </p:sp>
      <p:sp>
        <p:nvSpPr>
          <p:cNvPr id="3" name="Прямоугольник 2"/>
          <p:cNvSpPr/>
          <p:nvPr/>
        </p:nvSpPr>
        <p:spPr>
          <a:xfrm>
            <a:off x="4495161" y="1919708"/>
            <a:ext cx="2778726" cy="766059"/>
          </a:xfrm>
          <a:prstGeom prst="rect">
            <a:avLst/>
          </a:prstGeom>
        </p:spPr>
        <p:txBody>
          <a:bodyPr wrap="square" lIns="105135" tIns="52567" rIns="105135" bIns="52567">
            <a:spAutoFit/>
          </a:bodyPr>
          <a:lstStyle/>
          <a:p>
            <a:pPr algn="ctr"/>
            <a:endParaRPr lang="ru-RU" dirty="0" smtClean="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621848" y="2005054"/>
            <a:ext cx="3255079" cy="2048231"/>
          </a:xfrm>
          <a:prstGeom prst="rect">
            <a:avLst/>
          </a:prstGeom>
        </p:spPr>
        <p:txBody>
          <a:bodyPr wrap="square" lIns="105135" tIns="52567" rIns="105135" bIns="52567">
            <a:spAutoFit/>
          </a:bodyPr>
          <a:lstStyle/>
          <a:p>
            <a:pPr lvl="0">
              <a:lnSpc>
                <a:spcPct val="115000"/>
              </a:lnSpc>
              <a:spcBef>
                <a:spcPct val="20000"/>
              </a:spcBef>
            </a:pPr>
            <a:endParaRPr lang="ru-RU" sz="1600" dirty="0">
              <a:solidFill>
                <a:srgbClr val="000000"/>
              </a:solidFill>
              <a:latin typeface="Times New Roman"/>
              <a:ea typeface="Times New Roman"/>
              <a:cs typeface="Times New Roman"/>
            </a:endParaRPr>
          </a:p>
          <a:p>
            <a:pPr>
              <a:lnSpc>
                <a:spcPct val="150000"/>
              </a:lnSpc>
              <a:spcBef>
                <a:spcPct val="20000"/>
              </a:spcBef>
              <a:spcAft>
                <a:spcPts val="1150"/>
              </a:spcAft>
            </a:pPr>
            <a:r>
              <a:rPr lang="ru-RU" sz="1400" dirty="0" smtClean="0">
                <a:solidFill>
                  <a:prstClr val="black"/>
                </a:solidFill>
                <a:latin typeface="Times New Roman" panose="02020603050405020304" pitchFamily="18" charset="0"/>
                <a:ea typeface="Calibri"/>
                <a:cs typeface="Times New Roman" panose="02020603050405020304" pitchFamily="18" charset="0"/>
              </a:rPr>
              <a:t>В кабинете по обучению детей правилам дорожного движения проходят занятия на макете, где младшие дошкольники изучают азы безопасного поведения на дороге.</a:t>
            </a:r>
            <a:r>
              <a:rPr lang="ru-RU" sz="1400" dirty="0">
                <a:solidFill>
                  <a:prstClr val="black"/>
                </a:solidFill>
                <a:latin typeface="Times New Roman" panose="02020603050405020304" pitchFamily="18" charset="0"/>
                <a:ea typeface="Calibri"/>
                <a:cs typeface="Times New Roman" panose="02020603050405020304" pitchFamily="18" charset="0"/>
              </a:rPr>
              <a:t> </a:t>
            </a:r>
          </a:p>
        </p:txBody>
      </p:sp>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4553" y="4033337"/>
            <a:ext cx="2175104" cy="2664000"/>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4555" y="6931099"/>
            <a:ext cx="2072001" cy="2664296"/>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71400" y="4186072"/>
            <a:ext cx="2165990" cy="2664000"/>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1400" y="6949720"/>
            <a:ext cx="2155974" cy="2664000"/>
          </a:xfrm>
          <a:prstGeom prst="rect">
            <a:avLst/>
          </a:prstGeom>
        </p:spPr>
      </p:pic>
    </p:spTree>
    <p:extLst>
      <p:ext uri="{BB962C8B-B14F-4D97-AF65-F5344CB8AC3E}">
        <p14:creationId xmlns:p14="http://schemas.microsoft.com/office/powerpoint/2010/main" val="1363549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2"/>
            <a:ext cx="7561263" cy="10837861"/>
          </a:xfrm>
          <a:prstGeom prst="rect">
            <a:avLst/>
          </a:prstGeom>
        </p:spPr>
      </p:pic>
      <p:sp>
        <p:nvSpPr>
          <p:cNvPr id="6" name="Заголовок 5"/>
          <p:cNvSpPr>
            <a:spLocks noGrp="1"/>
          </p:cNvSpPr>
          <p:nvPr>
            <p:ph type="title"/>
          </p:nvPr>
        </p:nvSpPr>
        <p:spPr/>
        <p:txBody>
          <a:bodyPr>
            <a:normAutofit/>
          </a:bodyPr>
          <a:lstStyle/>
          <a:p>
            <a:r>
              <a:rPr lang="ru-RU" sz="3700" b="1" dirty="0">
                <a:solidFill>
                  <a:schemeClr val="tx2"/>
                </a:solidFill>
                <a:latin typeface="Monotype Corsiva" panose="03010101010201010101" pitchFamily="66" charset="0"/>
                <a:cs typeface="Times New Roman" panose="02020603050405020304" pitchFamily="18" charset="0"/>
              </a:rPr>
              <a:t>«Творчество детей»</a:t>
            </a:r>
            <a:endParaRPr lang="ru-RU" sz="2300" b="1" dirty="0">
              <a:solidFill>
                <a:schemeClr val="tx2"/>
              </a:solidFill>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2679" y="1322276"/>
            <a:ext cx="1455344" cy="1309575"/>
          </a:xfrm>
          <a:prstGeom prst="rect">
            <a:avLst/>
          </a:prstGeom>
        </p:spPr>
      </p:pic>
      <p:sp>
        <p:nvSpPr>
          <p:cNvPr id="2" name="Объект 1"/>
          <p:cNvSpPr>
            <a:spLocks noGrp="1"/>
          </p:cNvSpPr>
          <p:nvPr>
            <p:ph sz="half" idx="1"/>
          </p:nvPr>
        </p:nvSpPr>
        <p:spPr/>
        <p:txBody>
          <a:bodyPr/>
          <a:lstStyle/>
          <a:p>
            <a:endParaRPr lang="ru-RU"/>
          </a:p>
        </p:txBody>
      </p:sp>
      <p:sp>
        <p:nvSpPr>
          <p:cNvPr id="3" name="Объект 2"/>
          <p:cNvSpPr>
            <a:spLocks noGrp="1"/>
          </p:cNvSpPr>
          <p:nvPr>
            <p:ph sz="half" idx="2"/>
          </p:nvPr>
        </p:nvSpPr>
        <p:spPr>
          <a:xfrm>
            <a:off x="3843642" y="2528839"/>
            <a:ext cx="2398146" cy="2804749"/>
          </a:xfrm>
        </p:spPr>
        <p:txBody>
          <a:bodyPr/>
          <a:lstStyle/>
          <a:p>
            <a:endParaRPr lang="ru-RU" dirty="0"/>
          </a:p>
        </p:txBody>
      </p:sp>
    </p:spTree>
    <p:extLst>
      <p:ext uri="{BB962C8B-B14F-4D97-AF65-F5344CB8AC3E}">
        <p14:creationId xmlns:p14="http://schemas.microsoft.com/office/powerpoint/2010/main" val="2583816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2"/>
            <a:ext cx="7561263" cy="10837861"/>
          </a:xfrm>
          <a:prstGeom prst="rect">
            <a:avLst/>
          </a:prstGeom>
        </p:spPr>
      </p:pic>
      <p:sp>
        <p:nvSpPr>
          <p:cNvPr id="3" name="Объект 2"/>
          <p:cNvSpPr>
            <a:spLocks noGrp="1"/>
          </p:cNvSpPr>
          <p:nvPr>
            <p:ph idx="1"/>
          </p:nvPr>
        </p:nvSpPr>
        <p:spPr>
          <a:xfrm>
            <a:off x="972319" y="980888"/>
            <a:ext cx="6040675" cy="8699808"/>
          </a:xfrm>
        </p:spPr>
        <p:txBody>
          <a:bodyPr/>
          <a:lstStyle/>
          <a:p>
            <a:pPr marL="0" indent="0" algn="ctr">
              <a:spcBef>
                <a:spcPct val="0"/>
              </a:spcBef>
              <a:buNone/>
              <a:defRPr/>
            </a:pPr>
            <a:r>
              <a:rPr lang="ru-RU" altLang="ru-RU" b="1" i="1" dirty="0" smtClean="0">
                <a:solidFill>
                  <a:srgbClr val="002060"/>
                </a:solidFill>
                <a:latin typeface="Monotype Corsiva" panose="03010101010201010101" pitchFamily="66" charset="0"/>
                <a:cs typeface="Times New Roman" pitchFamily="18" charset="0"/>
              </a:rPr>
              <a:t>Отзывы </a:t>
            </a:r>
            <a:r>
              <a:rPr lang="ru-RU" altLang="ru-RU" b="1" i="1" dirty="0">
                <a:solidFill>
                  <a:srgbClr val="002060"/>
                </a:solidFill>
                <a:latin typeface="Monotype Corsiva" panose="03010101010201010101" pitchFamily="66" charset="0"/>
                <a:cs typeface="Times New Roman" pitchFamily="18" charset="0"/>
              </a:rPr>
              <a:t>и </a:t>
            </a:r>
            <a:r>
              <a:rPr lang="ru-RU" altLang="ru-RU" b="1" i="1" dirty="0" smtClean="0">
                <a:solidFill>
                  <a:srgbClr val="002060"/>
                </a:solidFill>
                <a:latin typeface="Monotype Corsiva" panose="03010101010201010101" pitchFamily="66" charset="0"/>
                <a:cs typeface="Times New Roman" pitchFamily="18" charset="0"/>
              </a:rPr>
              <a:t>предложения</a:t>
            </a:r>
            <a:r>
              <a:rPr lang="ru-RU" altLang="ru-RU" sz="1600" dirty="0">
                <a:solidFill>
                  <a:prstClr val="black"/>
                </a:solidFill>
                <a:latin typeface="Times New Roman" pitchFamily="18" charset="0"/>
                <a:cs typeface="Times New Roman" pitchFamily="18" charset="0"/>
              </a:rPr>
              <a:t>   </a:t>
            </a:r>
          </a:p>
          <a:p>
            <a:pPr marL="0" indent="0" algn="ctr">
              <a:lnSpc>
                <a:spcPct val="150000"/>
              </a:lnSpc>
              <a:spcBef>
                <a:spcPct val="0"/>
              </a:spcBef>
              <a:buNone/>
              <a:defRPr/>
            </a:pPr>
            <a:r>
              <a:rPr lang="ru-RU" altLang="ru-RU" sz="1600" dirty="0">
                <a:solidFill>
                  <a:prstClr val="black"/>
                </a:solidFill>
                <a:latin typeface="Times New Roman" pitchFamily="18" charset="0"/>
                <a:cs typeface="Times New Roman" pitchFamily="18" charset="0"/>
              </a:rPr>
              <a:t> </a:t>
            </a:r>
            <a:r>
              <a:rPr lang="ru-RU" altLang="ru-RU" sz="1600" b="1" dirty="0">
                <a:solidFill>
                  <a:prstClr val="black"/>
                </a:solidFill>
                <a:latin typeface="Times New Roman" pitchFamily="18" charset="0"/>
                <a:cs typeface="Times New Roman" pitchFamily="18" charset="0"/>
              </a:rPr>
              <a:t>Уважаемые родители и дети!</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По всем интересующим вопросам, с отзывами и предложениями просим обращаться к воспитателям группы. Мы также просим принять участие в создании следующего номера нашей газеты.</a:t>
            </a:r>
          </a:p>
          <a:p>
            <a:pPr marL="0" indent="0">
              <a:lnSpc>
                <a:spcPct val="150000"/>
              </a:lnSpc>
              <a:spcBef>
                <a:spcPct val="0"/>
              </a:spcBef>
              <a:buNone/>
              <a:defRPr/>
            </a:pPr>
            <a:r>
              <a:rPr lang="ru-RU" altLang="ru-RU" sz="1600" b="1" dirty="0" smtClean="0">
                <a:solidFill>
                  <a:prstClr val="black"/>
                </a:solidFill>
                <a:latin typeface="Times New Roman" pitchFamily="18" charset="0"/>
                <a:cs typeface="Times New Roman" pitchFamily="18" charset="0"/>
              </a:rPr>
              <a:t>Состав </a:t>
            </a:r>
            <a:r>
              <a:rPr lang="ru-RU" altLang="ru-RU" sz="1600" b="1" dirty="0">
                <a:solidFill>
                  <a:prstClr val="black"/>
                </a:solidFill>
                <a:latin typeface="Times New Roman" pitchFamily="18" charset="0"/>
                <a:cs typeface="Times New Roman" pitchFamily="18" charset="0"/>
              </a:rPr>
              <a:t>творческой (редакционной) группы:</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Фролова О.П -  редактор</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Галимова Л.Р. – внештатный инспектор ПДД</a:t>
            </a:r>
          </a:p>
          <a:p>
            <a:pPr marL="0" indent="0">
              <a:lnSpc>
                <a:spcPct val="150000"/>
              </a:lnSpc>
              <a:spcBef>
                <a:spcPct val="0"/>
              </a:spcBef>
              <a:buNone/>
              <a:defRPr/>
            </a:pPr>
            <a:r>
              <a:rPr lang="ru-RU" altLang="ru-RU" sz="1600" dirty="0" smtClean="0">
                <a:solidFill>
                  <a:prstClr val="black"/>
                </a:solidFill>
                <a:latin typeface="Times New Roman" pitchFamily="18" charset="0"/>
                <a:cs typeface="Times New Roman" pitchFamily="18" charset="0"/>
              </a:rPr>
              <a:t>Дата </a:t>
            </a:r>
            <a:r>
              <a:rPr lang="ru-RU" altLang="ru-RU" sz="1600" dirty="0">
                <a:solidFill>
                  <a:prstClr val="black"/>
                </a:solidFill>
                <a:latin typeface="Times New Roman" pitchFamily="18" charset="0"/>
                <a:cs typeface="Times New Roman" pitchFamily="18" charset="0"/>
              </a:rPr>
              <a:t>выпуска журнала: </a:t>
            </a:r>
            <a:r>
              <a:rPr lang="ru-RU" altLang="ru-RU" sz="1600" dirty="0" smtClean="0">
                <a:solidFill>
                  <a:prstClr val="black"/>
                </a:solidFill>
                <a:latin typeface="Times New Roman" pitchFamily="18" charset="0"/>
                <a:cs typeface="Times New Roman" pitchFamily="18" charset="0"/>
              </a:rPr>
              <a:t>февраль 2017 </a:t>
            </a:r>
            <a:r>
              <a:rPr lang="ru-RU" altLang="ru-RU" sz="1600" dirty="0">
                <a:solidFill>
                  <a:prstClr val="black"/>
                </a:solidFill>
                <a:latin typeface="Times New Roman" pitchFamily="18" charset="0"/>
                <a:cs typeface="Times New Roman" pitchFamily="18" charset="0"/>
              </a:rPr>
              <a:t>г.</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Тираж – 9 штук.</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Адрес, телефоны Учредителя журнала:</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Адрес: 423250, улица Горького, дом 1 «А»</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Телефон:+7(855) – 955 – 5 - 17 – 79</a:t>
            </a:r>
          </a:p>
          <a:p>
            <a:pPr marL="0" indent="0">
              <a:lnSpc>
                <a:spcPct val="150000"/>
              </a:lnSpc>
              <a:spcBef>
                <a:spcPct val="0"/>
              </a:spcBef>
              <a:buNone/>
              <a:defRPr/>
            </a:pPr>
            <a:r>
              <a:rPr lang="en-US" altLang="ru-RU" sz="1600" dirty="0">
                <a:solidFill>
                  <a:prstClr val="black"/>
                </a:solidFill>
                <a:latin typeface="Times New Roman" pitchFamily="18" charset="0"/>
                <a:cs typeface="Times New Roman" pitchFamily="18" charset="0"/>
              </a:rPr>
              <a:t>E –Mail: s – Len – 7@mail.</a:t>
            </a:r>
            <a:r>
              <a:rPr lang="ru-RU" altLang="ru-RU" sz="1600" dirty="0">
                <a:solidFill>
                  <a:prstClr val="black"/>
                </a:solidFill>
                <a:latin typeface="Times New Roman" pitchFamily="18" charset="0"/>
                <a:cs typeface="Times New Roman" pitchFamily="18" charset="0"/>
              </a:rPr>
              <a:t> </a:t>
            </a:r>
            <a:r>
              <a:rPr lang="en-US" altLang="ru-RU" sz="1600" dirty="0" err="1" smtClean="0">
                <a:solidFill>
                  <a:prstClr val="black"/>
                </a:solidFill>
                <a:latin typeface="Times New Roman" pitchFamily="18" charset="0"/>
                <a:cs typeface="Times New Roman" pitchFamily="18" charset="0"/>
              </a:rPr>
              <a:t>ru</a:t>
            </a:r>
            <a:r>
              <a:rPr lang="ru-RU" altLang="ru-RU" sz="1600" dirty="0" smtClean="0">
                <a:solidFill>
                  <a:prstClr val="black"/>
                </a:solidFill>
                <a:latin typeface="Times New Roman" pitchFamily="18" charset="0"/>
                <a:cs typeface="Times New Roman" pitchFamily="18" charset="0"/>
              </a:rPr>
              <a:t>.</a:t>
            </a:r>
            <a:endParaRPr lang="ru-RU" altLang="ru-RU" sz="1600" dirty="0">
              <a:solidFill>
                <a:prstClr val="black"/>
              </a:solidFill>
              <a:latin typeface="Times New Roman" pitchFamily="18" charset="0"/>
              <a:cs typeface="Times New Roman" pitchFamily="18" charset="0"/>
            </a:endParaRPr>
          </a:p>
          <a:p>
            <a:endParaRPr lang="ru-RU" dirty="0"/>
          </a:p>
        </p:txBody>
      </p:sp>
      <p:pic>
        <p:nvPicPr>
          <p:cNvPr id="7" name="Рисунок 6"/>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7486" b="5187"/>
          <a:stretch/>
        </p:blipFill>
        <p:spPr>
          <a:xfrm>
            <a:off x="972319" y="6490600"/>
            <a:ext cx="5760640" cy="3346952"/>
          </a:xfrm>
          <a:prstGeom prst="rect">
            <a:avLst/>
          </a:prstGeom>
        </p:spPr>
      </p:pic>
      <p:pic>
        <p:nvPicPr>
          <p:cNvPr id="5" name="Рисунок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14846" flipH="1">
            <a:off x="3970414" y="8331280"/>
            <a:ext cx="628546" cy="74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692399" y="7723187"/>
            <a:ext cx="1620180" cy="969496"/>
          </a:xfrm>
          <a:prstGeom prst="rect">
            <a:avLst/>
          </a:prstGeom>
          <a:noFill/>
        </p:spPr>
        <p:txBody>
          <a:bodyPr wrap="square" rtlCol="0">
            <a:spAutoFit/>
          </a:bodyPr>
          <a:lstStyle/>
          <a:p>
            <a:pPr algn="ctr"/>
            <a:r>
              <a:rPr lang="ru-RU" sz="1800" b="1" i="1" dirty="0" smtClean="0">
                <a:solidFill>
                  <a:srgbClr val="FFFF00"/>
                </a:solidFill>
                <a:latin typeface="Times New Roman" panose="02020603050405020304" pitchFamily="18" charset="0"/>
                <a:cs typeface="Times New Roman" panose="02020603050405020304" pitchFamily="18" charset="0"/>
              </a:rPr>
              <a:t>До скорых встреч, друзья</a:t>
            </a:r>
            <a:r>
              <a:rPr lang="ru-RU" b="1" i="1" dirty="0" smtClean="0">
                <a:solidFill>
                  <a:srgbClr val="FFFF00"/>
                </a:solidFill>
                <a:latin typeface="Times New Roman" panose="02020603050405020304" pitchFamily="18" charset="0"/>
                <a:cs typeface="Times New Roman" panose="02020603050405020304" pitchFamily="18" charset="0"/>
              </a:rPr>
              <a:t>!</a:t>
            </a:r>
            <a:endParaRPr lang="ru-RU" b="1" i="1" dirty="0">
              <a:solidFill>
                <a:srgbClr val="FFFF00"/>
              </a:solidFill>
              <a:latin typeface="Times New Roman" panose="02020603050405020304" pitchFamily="18" charset="0"/>
              <a:cs typeface="Times New Roman" panose="02020603050405020304" pitchFamily="18" charset="0"/>
            </a:endParaRPr>
          </a:p>
        </p:txBody>
      </p:sp>
      <p:sp>
        <p:nvSpPr>
          <p:cNvPr id="2" name="Овальная выноска 1"/>
          <p:cNvSpPr/>
          <p:nvPr/>
        </p:nvSpPr>
        <p:spPr>
          <a:xfrm>
            <a:off x="1548383" y="7536817"/>
            <a:ext cx="1764196" cy="1281256"/>
          </a:xfrm>
          <a:prstGeom prst="wedgeEllipseCallout">
            <a:avLst>
              <a:gd name="adj1" fmla="val 88548"/>
              <a:gd name="adj2" fmla="val 18607"/>
            </a:avLst>
          </a:prstGeom>
          <a:noFill/>
          <a:ln w="28575">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55149" y="8026082"/>
            <a:ext cx="716179" cy="644445"/>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87295" y="8258157"/>
            <a:ext cx="568066" cy="653953"/>
          </a:xfrm>
          <a:prstGeom prst="rect">
            <a:avLst/>
          </a:prstGeom>
        </p:spPr>
      </p:pic>
    </p:spTree>
    <p:extLst>
      <p:ext uri="{BB962C8B-B14F-4D97-AF65-F5344CB8AC3E}">
        <p14:creationId xmlns:p14="http://schemas.microsoft.com/office/powerpoint/2010/main" val="1675317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658" b="4561"/>
          <a:stretch/>
        </p:blipFill>
        <p:spPr>
          <a:xfrm rot="10800000">
            <a:off x="0" y="0"/>
            <a:ext cx="7620386" cy="10837862"/>
          </a:xfrm>
          <a:prstGeom prst="rect">
            <a:avLst/>
          </a:prstGeom>
        </p:spPr>
      </p:pic>
      <p:sp>
        <p:nvSpPr>
          <p:cNvPr id="2" name="Блок-схема: узел 1"/>
          <p:cNvSpPr/>
          <p:nvPr/>
        </p:nvSpPr>
        <p:spPr>
          <a:xfrm>
            <a:off x="6526953" y="2344678"/>
            <a:ext cx="1068880" cy="2088232"/>
          </a:xfrm>
          <a:prstGeom prst="flowChartConnector">
            <a:avLst/>
          </a:prstGeom>
          <a:solidFill>
            <a:srgbClr val="CC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6530019" y="4482827"/>
            <a:ext cx="1050438" cy="1944216"/>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Блок-схема: узел 6"/>
          <p:cNvSpPr/>
          <p:nvPr/>
        </p:nvSpPr>
        <p:spPr>
          <a:xfrm>
            <a:off x="6533868" y="6478428"/>
            <a:ext cx="1055051" cy="1944215"/>
          </a:xfrm>
          <a:prstGeom prst="flowChartConnector">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21659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101"/>
            <a:ext cx="7561262" cy="10916183"/>
          </a:xfrm>
          <a:prstGeom prst="rect">
            <a:avLst/>
          </a:prstGeom>
        </p:spPr>
      </p:pic>
      <p:sp>
        <p:nvSpPr>
          <p:cNvPr id="2" name="Заголовок 1"/>
          <p:cNvSpPr>
            <a:spLocks noGrp="1"/>
          </p:cNvSpPr>
          <p:nvPr>
            <p:ph type="ctrTitle"/>
          </p:nvPr>
        </p:nvSpPr>
        <p:spPr>
          <a:xfrm>
            <a:off x="1875224" y="4821505"/>
            <a:ext cx="5118947" cy="426734"/>
          </a:xfrm>
        </p:spPr>
        <p:txBody>
          <a:bodyPr>
            <a:normAutofit fontScale="90000"/>
          </a:bodyPr>
          <a:lstStyle/>
          <a:p>
            <a:pPr lvl="0">
              <a:spcBef>
                <a:spcPct val="20000"/>
              </a:spcBef>
            </a:pP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endParaRPr lang="ru-RU" sz="3600" dirty="0">
              <a:latin typeface="Segoe Script" panose="020B0504020000000003" pitchFamily="34" charset="0"/>
            </a:endParaRPr>
          </a:p>
        </p:txBody>
      </p:sp>
      <p:sp>
        <p:nvSpPr>
          <p:cNvPr id="6" name="Прямоугольник 5"/>
          <p:cNvSpPr/>
          <p:nvPr/>
        </p:nvSpPr>
        <p:spPr>
          <a:xfrm>
            <a:off x="922515" y="724847"/>
            <a:ext cx="5833384" cy="3291648"/>
          </a:xfrm>
          <a:prstGeom prst="rect">
            <a:avLst/>
          </a:prstGeom>
        </p:spPr>
        <p:txBody>
          <a:bodyPr wrap="square" lIns="105135" tIns="52567" rIns="105135" bIns="52567">
            <a:spAutoFit/>
          </a:bodyPr>
          <a:lstStyle/>
          <a:p>
            <a:pPr algn="ctr">
              <a:lnSpc>
                <a:spcPct val="150000"/>
              </a:lnSpc>
            </a:pPr>
            <a:endParaRPr lang="ru-RU" sz="2400" b="1" dirty="0" smtClean="0">
              <a:solidFill>
                <a:srgbClr val="002060"/>
              </a:solidFill>
              <a:latin typeface="Times New Roman" panose="02020603050405020304" pitchFamily="18" charset="0"/>
              <a:cs typeface="Times New Roman" panose="02020603050405020304" pitchFamily="18" charset="0"/>
            </a:endParaRPr>
          </a:p>
          <a:p>
            <a:pPr algn="ctr">
              <a:lnSpc>
                <a:spcPct val="150000"/>
              </a:lnSpc>
            </a:pPr>
            <a:r>
              <a:rPr lang="ru-RU" sz="2400" b="1" dirty="0" smtClean="0">
                <a:solidFill>
                  <a:srgbClr val="002060"/>
                </a:solidFill>
                <a:latin typeface="Times New Roman" panose="02020603050405020304" pitchFamily="18" charset="0"/>
                <a:cs typeface="Times New Roman" panose="02020603050405020304" pitchFamily="18" charset="0"/>
              </a:rPr>
              <a:t>Уважаемые</a:t>
            </a:r>
            <a:r>
              <a:rPr lang="ru-RU" sz="2400" b="1" dirty="0">
                <a:solidFill>
                  <a:srgbClr val="002060"/>
                </a:solidFill>
                <a:latin typeface="Times New Roman" panose="02020603050405020304" pitchFamily="18" charset="0"/>
                <a:cs typeface="Times New Roman" panose="02020603050405020304" pitchFamily="18" charset="0"/>
              </a:rPr>
              <a:t>, ребята и взрослые!</a:t>
            </a:r>
          </a:p>
          <a:p>
            <a:pPr algn="ctr">
              <a:lnSpc>
                <a:spcPct val="150000"/>
              </a:lnSpc>
            </a:pPr>
            <a:r>
              <a:rPr lang="ru-RU" sz="1800" dirty="0">
                <a:latin typeface="Times New Roman" panose="02020603050405020304" pitchFamily="18" charset="0"/>
                <a:cs typeface="Times New Roman" panose="02020603050405020304" pitchFamily="18" charset="0"/>
              </a:rPr>
              <a:t>    Мы продолжаем выпуск нашей информационной газеты. Вы узнаете много интересного о правилах дорожного движения вместе с нашими героями! Надеемся, что для вы найдете </a:t>
            </a:r>
            <a:r>
              <a:rPr lang="ru-RU" sz="1800" dirty="0" smtClean="0">
                <a:latin typeface="Times New Roman" panose="02020603050405020304" pitchFamily="18" charset="0"/>
                <a:cs typeface="Times New Roman" panose="02020603050405020304" pitchFamily="18" charset="0"/>
              </a:rPr>
              <a:t>для </a:t>
            </a:r>
            <a:r>
              <a:rPr lang="ru-RU" sz="1800" dirty="0">
                <a:latin typeface="Times New Roman" panose="02020603050405020304" pitchFamily="18" charset="0"/>
                <a:cs typeface="Times New Roman" panose="02020603050405020304" pitchFamily="18" charset="0"/>
              </a:rPr>
              <a:t>себя </a:t>
            </a:r>
            <a:endParaRPr lang="ru-RU" sz="1800" dirty="0" smtClean="0">
              <a:latin typeface="Times New Roman" panose="02020603050405020304" pitchFamily="18" charset="0"/>
              <a:cs typeface="Times New Roman" panose="02020603050405020304" pitchFamily="18" charset="0"/>
            </a:endParaRPr>
          </a:p>
          <a:p>
            <a:pPr algn="ctr">
              <a:lnSpc>
                <a:spcPct val="150000"/>
              </a:lnSpc>
            </a:pPr>
            <a:r>
              <a:rPr lang="ru-RU" sz="1800" dirty="0" smtClean="0">
                <a:latin typeface="Times New Roman" panose="02020603050405020304" pitchFamily="18" charset="0"/>
                <a:cs typeface="Times New Roman" panose="02020603050405020304" pitchFamily="18" charset="0"/>
              </a:rPr>
              <a:t>много </a:t>
            </a:r>
            <a:r>
              <a:rPr lang="ru-RU" sz="1800" dirty="0">
                <a:latin typeface="Times New Roman" panose="02020603050405020304" pitchFamily="18" charset="0"/>
                <a:cs typeface="Times New Roman" panose="02020603050405020304" pitchFamily="18" charset="0"/>
              </a:rPr>
              <a:t>полезной </a:t>
            </a:r>
            <a:r>
              <a:rPr lang="ru-RU" sz="1800" dirty="0" smtClean="0">
                <a:latin typeface="Times New Roman" panose="02020603050405020304" pitchFamily="18" charset="0"/>
                <a:cs typeface="Times New Roman" panose="02020603050405020304" pitchFamily="18" charset="0"/>
              </a:rPr>
              <a:t>информации</a:t>
            </a:r>
            <a:r>
              <a:rPr lang="ru-RU" sz="1800" dirty="0">
                <a:latin typeface="Times New Roman" panose="02020603050405020304" pitchFamily="18" charset="0"/>
                <a:cs typeface="Times New Roman" panose="02020603050405020304" pitchFamily="18" charset="0"/>
              </a:rPr>
              <a:t>!</a:t>
            </a:r>
          </a:p>
        </p:txBody>
      </p:sp>
      <p:sp>
        <p:nvSpPr>
          <p:cNvPr id="9" name="Прямоугольник 8"/>
          <p:cNvSpPr/>
          <p:nvPr/>
        </p:nvSpPr>
        <p:spPr>
          <a:xfrm>
            <a:off x="922514" y="3199914"/>
            <a:ext cx="6192588" cy="1050596"/>
          </a:xfrm>
          <a:prstGeom prst="rect">
            <a:avLst/>
          </a:prstGeom>
        </p:spPr>
        <p:txBody>
          <a:bodyPr wrap="square" lIns="105135" tIns="52567" rIns="105135" bIns="52567">
            <a:spAutoFit/>
          </a:bodyPr>
          <a:lstStyle/>
          <a:p>
            <a:pPr lvl="0" algn="ctr">
              <a:spcBef>
                <a:spcPct val="20000"/>
              </a:spcBef>
            </a:pPr>
            <a:endParaRPr lang="ru-RU" b="1" dirty="0">
              <a:solidFill>
                <a:prstClr val="black"/>
              </a:solidFill>
              <a:latin typeface="Times New Roman" panose="02020603050405020304" pitchFamily="18" charset="0"/>
              <a:cs typeface="Times New Roman" panose="02020603050405020304" pitchFamily="18" charset="0"/>
            </a:endParaRPr>
          </a:p>
          <a:p>
            <a:pPr lvl="0"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lvl="0"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2" y="9771633"/>
            <a:ext cx="3493255" cy="328311"/>
          </a:xfrm>
          <a:prstGeom prst="rect">
            <a:avLst/>
          </a:prstGeom>
          <a:noFill/>
        </p:spPr>
        <p:txBody>
          <a:bodyPr wrap="square" lIns="105135" tIns="52567" rIns="105135" bIns="52567" rtlCol="0">
            <a:spAutoFit/>
          </a:bodyPr>
          <a:lstStyle/>
          <a:p>
            <a:pPr algn="ct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541" t="6479" b="-11617"/>
          <a:stretch/>
        </p:blipFill>
        <p:spPr>
          <a:xfrm>
            <a:off x="688269" y="4060340"/>
            <a:ext cx="6071612" cy="6710820"/>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67362" y="4745016"/>
            <a:ext cx="456713" cy="667794"/>
          </a:xfrm>
          <a:prstGeom prst="rect">
            <a:avLst/>
          </a:prstGeom>
        </p:spPr>
      </p:pic>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1333" y="5514901"/>
            <a:ext cx="631064" cy="746614"/>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73703" y="6785975"/>
            <a:ext cx="481561" cy="776521"/>
          </a:xfrm>
          <a:prstGeom prst="rect">
            <a:avLst/>
          </a:prstGeom>
        </p:spPr>
      </p:pic>
      <p:sp>
        <p:nvSpPr>
          <p:cNvPr id="21" name="Блок-схема: узел 20"/>
          <p:cNvSpPr/>
          <p:nvPr/>
        </p:nvSpPr>
        <p:spPr>
          <a:xfrm>
            <a:off x="2352012" y="5726343"/>
            <a:ext cx="144016" cy="197991"/>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3495719" y="6682608"/>
            <a:ext cx="144016" cy="176483"/>
          </a:xfrm>
          <a:prstGeom prst="flowChartConnector">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3483956" y="6403386"/>
            <a:ext cx="152367" cy="239681"/>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Блок-схема: узел 25"/>
          <p:cNvSpPr/>
          <p:nvPr/>
        </p:nvSpPr>
        <p:spPr>
          <a:xfrm>
            <a:off x="5338525" y="5472337"/>
            <a:ext cx="136974" cy="234626"/>
          </a:xfrm>
          <a:prstGeom prst="flowChartConnector">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5338525" y="5197962"/>
            <a:ext cx="136974" cy="165256"/>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узел 27"/>
          <p:cNvSpPr/>
          <p:nvPr/>
        </p:nvSpPr>
        <p:spPr>
          <a:xfrm>
            <a:off x="4045478" y="4282079"/>
            <a:ext cx="129003" cy="199731"/>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7-конечная звезда 30"/>
          <p:cNvSpPr/>
          <p:nvPr/>
        </p:nvSpPr>
        <p:spPr>
          <a:xfrm>
            <a:off x="2294955" y="5946256"/>
            <a:ext cx="258130" cy="335034"/>
          </a:xfrm>
          <a:prstGeom prst="star7">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7-конечная звезда 31"/>
          <p:cNvSpPr/>
          <p:nvPr/>
        </p:nvSpPr>
        <p:spPr>
          <a:xfrm>
            <a:off x="5301482" y="4819625"/>
            <a:ext cx="217138" cy="331199"/>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7-конечная звезда 32"/>
          <p:cNvSpPr/>
          <p:nvPr/>
        </p:nvSpPr>
        <p:spPr>
          <a:xfrm>
            <a:off x="4023980" y="4492298"/>
            <a:ext cx="172001" cy="260203"/>
          </a:xfrm>
          <a:prstGeom prst="star7">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7-конечная звезда 33"/>
          <p:cNvSpPr/>
          <p:nvPr/>
        </p:nvSpPr>
        <p:spPr>
          <a:xfrm>
            <a:off x="3453427" y="6080558"/>
            <a:ext cx="228600" cy="26629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95818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101"/>
            <a:ext cx="7561262" cy="10916183"/>
          </a:xfrm>
          <a:prstGeom prst="rect">
            <a:avLst/>
          </a:prstGeom>
        </p:spPr>
      </p:pic>
      <p:sp>
        <p:nvSpPr>
          <p:cNvPr id="2055" name="Прямоугольник 15"/>
          <p:cNvSpPr>
            <a:spLocks noChangeArrowheads="1"/>
          </p:cNvSpPr>
          <p:nvPr/>
        </p:nvSpPr>
        <p:spPr bwMode="auto">
          <a:xfrm>
            <a:off x="3780634" y="2090429"/>
            <a:ext cx="2539675" cy="83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4600" b="1" i="1">
              <a:solidFill>
                <a:srgbClr val="FFC000"/>
              </a:solidFill>
              <a:latin typeface="Times New Roman" pitchFamily="18" charset="0"/>
              <a:cs typeface="Times New Roman" pitchFamily="18" charset="0"/>
            </a:endParaRPr>
          </a:p>
        </p:txBody>
      </p:sp>
      <p:sp>
        <p:nvSpPr>
          <p:cNvPr id="2056" name="Прямоугольник 15"/>
          <p:cNvSpPr>
            <a:spLocks noChangeArrowheads="1"/>
          </p:cNvSpPr>
          <p:nvPr/>
        </p:nvSpPr>
        <p:spPr bwMode="auto">
          <a:xfrm>
            <a:off x="127772" y="4395355"/>
            <a:ext cx="2320888" cy="1094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t>
            </a:r>
          </a:p>
        </p:txBody>
      </p:sp>
      <p:sp>
        <p:nvSpPr>
          <p:cNvPr id="2060" name="Прямоугольник 15"/>
          <p:cNvSpPr>
            <a:spLocks noChangeArrowheads="1"/>
          </p:cNvSpPr>
          <p:nvPr/>
        </p:nvSpPr>
        <p:spPr bwMode="auto">
          <a:xfrm>
            <a:off x="985160" y="6419719"/>
            <a:ext cx="3668785" cy="36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r>
              <a:rPr lang="ru-RU" altLang="ru-RU" sz="1400" dirty="0">
                <a:solidFill>
                  <a:prstClr val="black"/>
                </a:solidFill>
                <a:latin typeface="Arial" charset="0"/>
              </a:rPr>
              <a:t>  </a:t>
            </a:r>
            <a:r>
              <a:rPr lang="ru-RU" altLang="ru-RU" sz="1600" dirty="0">
                <a:solidFill>
                  <a:prstClr val="black"/>
                </a:solidFill>
                <a:latin typeface="Arial" charset="0"/>
              </a:rPr>
              <a:t>    </a:t>
            </a:r>
            <a:endParaRPr lang="ru-RU" altLang="ru-RU" sz="16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013849" y="1016830"/>
            <a:ext cx="4523009" cy="693101"/>
          </a:xfrm>
          <a:prstGeom prst="rect">
            <a:avLst/>
          </a:prstGeom>
        </p:spPr>
        <p:txBody>
          <a:bodyPr wrap="square" lIns="105135" tIns="52567" rIns="105135" bIns="52567">
            <a:spAutoFit/>
          </a:bodyPr>
          <a:lstStyle/>
          <a:p>
            <a:pPr algn="ctr"/>
            <a:r>
              <a:rPr lang="ru-RU" altLang="ru-RU" sz="3700" b="1" dirty="0">
                <a:solidFill>
                  <a:srgbClr val="002060"/>
                </a:solidFill>
                <a:latin typeface="Monotype Corsiva" panose="03010101010201010101" pitchFamily="66" charset="0"/>
                <a:cs typeface="Times New Roman" panose="02020603050405020304" pitchFamily="18" charset="0"/>
              </a:rPr>
              <a:t>«Уроки Буратино»</a:t>
            </a:r>
            <a:endParaRPr lang="ru-RU" sz="3700" dirty="0">
              <a:solidFill>
                <a:srgbClr val="002060"/>
              </a:solidFill>
              <a:latin typeface="Monotype Corsiva" panose="03010101010201010101" pitchFamily="66" charset="0"/>
              <a:cs typeface="Times New Roman" panose="02020603050405020304" pitchFamily="18" charset="0"/>
            </a:endParaRPr>
          </a:p>
        </p:txBody>
      </p:sp>
      <p:sp>
        <p:nvSpPr>
          <p:cNvPr id="11" name="Объект 10"/>
          <p:cNvSpPr>
            <a:spLocks noGrp="1"/>
          </p:cNvSpPr>
          <p:nvPr>
            <p:ph sz="half" idx="1"/>
          </p:nvPr>
        </p:nvSpPr>
        <p:spPr>
          <a:xfrm>
            <a:off x="985161" y="2659401"/>
            <a:ext cx="5817344" cy="6258757"/>
          </a:xfrm>
        </p:spPr>
        <p:txBody>
          <a:bodyPr>
            <a:noAutofit/>
          </a:bodyPr>
          <a:lstStyle/>
          <a:p>
            <a:pPr marL="0" indent="0">
              <a:lnSpc>
                <a:spcPct val="150000"/>
              </a:lnSpc>
              <a:spcAft>
                <a:spcPts val="1150"/>
              </a:spcAft>
              <a:buNone/>
            </a:pPr>
            <a:r>
              <a:rPr lang="ru-RU" sz="1400" dirty="0" smtClean="0">
                <a:latin typeface="Times New Roman" panose="02020603050405020304" pitchFamily="18" charset="0"/>
                <a:ea typeface="Calibri"/>
                <a:cs typeface="Times New Roman" panose="02020603050405020304" pitchFamily="18" charset="0"/>
              </a:rPr>
              <a:t>О </a:t>
            </a:r>
            <a:r>
              <a:rPr lang="ru-RU" sz="1400" dirty="0">
                <a:latin typeface="Times New Roman" panose="02020603050405020304" pitchFamily="18" charset="0"/>
                <a:ea typeface="Calibri"/>
                <a:cs typeface="Times New Roman" panose="02020603050405020304" pitchFamily="18" charset="0"/>
              </a:rPr>
              <a:t>дорожных знаках: число знаков росло с каждым годом, начиная с 1909 года. Назначение дорожных знаков легко запомнить. Запрещающие – круглые с красной каймой (ассоциация с огнем) с белым, а некоторые с голубым фоном. Предупреждающие – треугольной формы, с красной каймой. Предписывающие, т.е. указывающие направление движения, минимальную скорость и т.д. – голубые круглые. Информационно – указательные знаки – они имеют различный фон: синий, зеленый, белый, желтый. Прямоугольные, квадратные, шестиугольные.  Дорожные знаки, устанавливаемые на наших улицах и дорогах, едины для всех стран. Их значение одно – способствовать безопасности движения машин и пешеходов, но назначение каждого знака различное. Одни знаки предупреждают водителя об опасности, другие указывают куда ехать, третьи запрещают проезд или проход.  Посмотрит водитель на знак и сразу же сделает определенные выводы: замедлит ход или начнет особенно  зорко следить за дорогой.  Знак подскажет  водителю, чтобы он был внимательным, что на дороге встретится какое либо препятствие.</a:t>
            </a:r>
          </a:p>
          <a:p>
            <a:pPr>
              <a:lnSpc>
                <a:spcPct val="150000"/>
              </a:lnSpc>
            </a:pPr>
            <a:endParaRPr lang="ru-RU" sz="1400" dirty="0">
              <a:latin typeface="Times New Roman" panose="02020603050405020304" pitchFamily="18" charset="0"/>
              <a:cs typeface="Times New Roman" panose="02020603050405020304" pitchFamily="18" charset="0"/>
            </a:endParaRPr>
          </a:p>
        </p:txBody>
      </p:sp>
      <p:pic>
        <p:nvPicPr>
          <p:cNvPr id="23" name="Объект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8107" y="1078296"/>
            <a:ext cx="964398" cy="1555101"/>
          </a:xfrm>
          <a:prstGeom prst="rect">
            <a:avLst/>
          </a:prstGeom>
          <a:scene3d>
            <a:camera prst="orthographicFront">
              <a:rot lat="0" lon="21299999" rev="0"/>
            </a:camera>
            <a:lightRig rig="threePt" dir="t"/>
          </a:scene3d>
        </p:spPr>
      </p:pic>
      <p:sp>
        <p:nvSpPr>
          <p:cNvPr id="6" name="Скругленная прямоугольная выноска 5"/>
          <p:cNvSpPr/>
          <p:nvPr/>
        </p:nvSpPr>
        <p:spPr>
          <a:xfrm>
            <a:off x="1404369" y="1709929"/>
            <a:ext cx="4266580" cy="1044706"/>
          </a:xfrm>
          <a:prstGeom prst="wedgeRoundRectCallout">
            <a:avLst>
              <a:gd name="adj1" fmla="val 51801"/>
              <a:gd name="adj2" fmla="val -6545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sp>
        <p:nvSpPr>
          <p:cNvPr id="7" name="Прямоугольник 6"/>
          <p:cNvSpPr/>
          <p:nvPr/>
        </p:nvSpPr>
        <p:spPr>
          <a:xfrm>
            <a:off x="1557653" y="1709929"/>
            <a:ext cx="3979205" cy="961827"/>
          </a:xfrm>
          <a:prstGeom prst="rect">
            <a:avLst/>
          </a:prstGeom>
        </p:spPr>
        <p:txBody>
          <a:bodyPr wrap="square" lIns="105135" tIns="52567" rIns="105135" bIns="52567">
            <a:spAutoFit/>
          </a:bodyPr>
          <a:lstStyle/>
          <a:p>
            <a:pPr algn="ctr">
              <a:spcBef>
                <a:spcPct val="20000"/>
              </a:spcBef>
              <a:spcAft>
                <a:spcPts val="1150"/>
              </a:spcAft>
            </a:pPr>
            <a:r>
              <a:rPr lang="ru-RU" sz="1400" b="1" dirty="0">
                <a:solidFill>
                  <a:srgbClr val="7030A0"/>
                </a:solidFill>
                <a:latin typeface="Times New Roman"/>
                <a:ea typeface="Calibri"/>
                <a:cs typeface="Times New Roman"/>
              </a:rPr>
              <a:t>Тихо ехать нас обяжет,</a:t>
            </a:r>
            <a:r>
              <a:rPr lang="ru-RU" sz="1400" b="1" dirty="0">
                <a:solidFill>
                  <a:srgbClr val="7030A0"/>
                </a:solidFill>
                <a:ea typeface="Calibri"/>
                <a:cs typeface="Times New Roman"/>
              </a:rPr>
              <a:t> </a:t>
            </a:r>
            <a:r>
              <a:rPr lang="ru-RU" sz="1400" b="1" dirty="0">
                <a:solidFill>
                  <a:srgbClr val="7030A0"/>
                </a:solidFill>
                <a:latin typeface="Times New Roman"/>
                <a:ea typeface="Calibri"/>
                <a:cs typeface="Times New Roman"/>
              </a:rPr>
              <a:t>поворот вблизи покажет</a:t>
            </a:r>
            <a:r>
              <a:rPr lang="ru-RU" sz="1400" b="1" dirty="0">
                <a:solidFill>
                  <a:srgbClr val="7030A0"/>
                </a:solidFill>
                <a:ea typeface="Calibri"/>
                <a:cs typeface="Times New Roman"/>
              </a:rPr>
              <a:t>. </a:t>
            </a:r>
            <a:r>
              <a:rPr lang="ru-RU" sz="1400" b="1" dirty="0">
                <a:solidFill>
                  <a:srgbClr val="7030A0"/>
                </a:solidFill>
                <a:latin typeface="Times New Roman"/>
                <a:ea typeface="Calibri"/>
                <a:cs typeface="Times New Roman"/>
              </a:rPr>
              <a:t>И напомнит, что и как,</a:t>
            </a:r>
            <a:r>
              <a:rPr lang="ru-RU" sz="1400" b="1" dirty="0">
                <a:solidFill>
                  <a:srgbClr val="7030A0"/>
                </a:solidFill>
                <a:ea typeface="Calibri"/>
                <a:cs typeface="Times New Roman"/>
              </a:rPr>
              <a:t> </a:t>
            </a:r>
            <a:r>
              <a:rPr lang="ru-RU" sz="1400" b="1" dirty="0">
                <a:solidFill>
                  <a:srgbClr val="7030A0"/>
                </a:solidFill>
                <a:latin typeface="Times New Roman"/>
                <a:ea typeface="Calibri"/>
                <a:cs typeface="Times New Roman"/>
              </a:rPr>
              <a:t>Вам в пути…</a:t>
            </a:r>
          </a:p>
          <a:p>
            <a:pPr algn="ctr">
              <a:spcBef>
                <a:spcPct val="20000"/>
              </a:spcBef>
              <a:spcAft>
                <a:spcPts val="1150"/>
              </a:spcAft>
            </a:pPr>
            <a:r>
              <a:rPr lang="ru-RU" sz="1400" b="1" dirty="0">
                <a:solidFill>
                  <a:srgbClr val="7030A0"/>
                </a:solidFill>
                <a:latin typeface="Times New Roman"/>
                <a:ea typeface="Calibri"/>
                <a:cs typeface="Times New Roman"/>
              </a:rPr>
              <a:t>(Дорожный знак).</a:t>
            </a:r>
            <a:endParaRPr lang="ru-RU" sz="1400" b="1" dirty="0">
              <a:solidFill>
                <a:srgbClr val="7030A0"/>
              </a:solidFill>
              <a:ea typeface="Calibri"/>
              <a:cs typeface="Times New Roman"/>
            </a:endParaRPr>
          </a:p>
        </p:txBody>
      </p:sp>
      <p:pic>
        <p:nvPicPr>
          <p:cNvPr id="3" name="Рисунок 2"/>
          <p:cNvPicPr>
            <a:picLocks noChangeAspect="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746222" y="7996700"/>
            <a:ext cx="2474569" cy="1855927"/>
          </a:xfrm>
          <a:prstGeom prst="rect">
            <a:avLst/>
          </a:prstGeom>
        </p:spPr>
      </p:pic>
    </p:spTree>
    <p:extLst>
      <p:ext uri="{BB962C8B-B14F-4D97-AF65-F5344CB8AC3E}">
        <p14:creationId xmlns:p14="http://schemas.microsoft.com/office/powerpoint/2010/main" val="2426424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0"/>
            <a:ext cx="7561262" cy="10837863"/>
          </a:xfrm>
          <a:prstGeom prst="rect">
            <a:avLst/>
          </a:prstGeom>
        </p:spPr>
      </p:pic>
      <p:sp>
        <p:nvSpPr>
          <p:cNvPr id="5122" name="Прямоугольник 14"/>
          <p:cNvSpPr>
            <a:spLocks noChangeArrowheads="1"/>
          </p:cNvSpPr>
          <p:nvPr/>
        </p:nvSpPr>
        <p:spPr bwMode="auto">
          <a:xfrm>
            <a:off x="1717037" y="3625793"/>
            <a:ext cx="4207703" cy="43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b="1" i="1" dirty="0">
                <a:solidFill>
                  <a:srgbClr val="00B050"/>
                </a:solidFill>
                <a:latin typeface="Times New Roman" pitchFamily="18" charset="0"/>
                <a:cs typeface="Times New Roman" pitchFamily="18" charset="0"/>
              </a:rPr>
              <a:t>   </a:t>
            </a:r>
            <a:endParaRPr lang="ru-RU" altLang="ru-RU" sz="2100" i="1" dirty="0">
              <a:solidFill>
                <a:srgbClr val="00B050"/>
              </a:solidFill>
              <a:latin typeface="Arial" charset="0"/>
            </a:endParaRPr>
          </a:p>
        </p:txBody>
      </p:sp>
      <p:sp>
        <p:nvSpPr>
          <p:cNvPr id="5123" name="Прямоугольник 14"/>
          <p:cNvSpPr>
            <a:spLocks noChangeArrowheads="1"/>
          </p:cNvSpPr>
          <p:nvPr/>
        </p:nvSpPr>
        <p:spPr bwMode="auto">
          <a:xfrm>
            <a:off x="1001909" y="875499"/>
            <a:ext cx="5105926" cy="598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ru-RU" altLang="ru-RU" b="1" dirty="0" smtClean="0">
                <a:solidFill>
                  <a:srgbClr val="002060"/>
                </a:solidFill>
                <a:latin typeface="Monotype Corsiva" panose="03010101010201010101" pitchFamily="66" charset="0"/>
                <a:cs typeface="Times New Roman" pitchFamily="18" charset="0"/>
              </a:rPr>
              <a:t>«Изучаем дорожные знаки»</a:t>
            </a:r>
            <a:endParaRPr lang="ru-RU" altLang="ru-RU" dirty="0" smtClean="0">
              <a:solidFill>
                <a:srgbClr val="002060"/>
              </a:solidFill>
              <a:latin typeface="Monotype Corsiva" panose="03010101010201010101" pitchFamily="66" charset="0"/>
            </a:endParaRPr>
          </a:p>
        </p:txBody>
      </p:sp>
      <p:sp>
        <p:nvSpPr>
          <p:cNvPr id="5126" name="Прямоугольник 22"/>
          <p:cNvSpPr>
            <a:spLocks noChangeArrowheads="1"/>
          </p:cNvSpPr>
          <p:nvPr/>
        </p:nvSpPr>
        <p:spPr bwMode="auto">
          <a:xfrm>
            <a:off x="4256711" y="10026907"/>
            <a:ext cx="3493584" cy="444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fontAlgn="base">
              <a:spcBef>
                <a:spcPct val="0"/>
              </a:spcBef>
              <a:spcAft>
                <a:spcPct val="0"/>
              </a:spcAft>
              <a:buFontTx/>
              <a:buNone/>
            </a:pPr>
            <a:r>
              <a:rPr lang="ru-RU" altLang="ru-RU" sz="1100">
                <a:solidFill>
                  <a:srgbClr val="008000"/>
                </a:solidFill>
                <a:latin typeface="Times New Roman" pitchFamily="18" charset="0"/>
                <a:cs typeface="Times New Roman" pitchFamily="18" charset="0"/>
              </a:rPr>
              <a:t>.</a:t>
            </a:r>
            <a:endParaRPr lang="ru-RU" altLang="ru-RU" sz="1100">
              <a:solidFill>
                <a:prstClr val="black"/>
              </a:solidFill>
              <a:latin typeface="Times New Roman" pitchFamily="18" charset="0"/>
              <a:cs typeface="Times New Roman" pitchFamily="18" charset="0"/>
            </a:endParaRPr>
          </a:p>
          <a:p>
            <a:pPr fontAlgn="base">
              <a:spcBef>
                <a:spcPct val="0"/>
              </a:spcBef>
              <a:spcAft>
                <a:spcPct val="0"/>
              </a:spcAft>
              <a:buFontTx/>
              <a:buNone/>
            </a:pPr>
            <a:r>
              <a:rPr lang="ru-RU" altLang="ru-RU" sz="1100">
                <a:solidFill>
                  <a:srgbClr val="008000"/>
                </a:solidFill>
                <a:latin typeface="Times New Roman" pitchFamily="18" charset="0"/>
                <a:cs typeface="Times New Roman" pitchFamily="18" charset="0"/>
              </a:rPr>
              <a:t> </a:t>
            </a:r>
            <a:endParaRPr lang="ru-RU" altLang="ru-RU" sz="1100">
              <a:solidFill>
                <a:prstClr val="black"/>
              </a:solidFill>
              <a:latin typeface="Times New Roman" pitchFamily="18" charset="0"/>
              <a:cs typeface="Times New Roman" pitchFamily="18" charset="0"/>
            </a:endParaRPr>
          </a:p>
        </p:txBody>
      </p:sp>
      <p:sp>
        <p:nvSpPr>
          <p:cNvPr id="5128" name="Прямоугольник 9"/>
          <p:cNvSpPr>
            <a:spLocks noChangeArrowheads="1"/>
          </p:cNvSpPr>
          <p:nvPr/>
        </p:nvSpPr>
        <p:spPr bwMode="auto">
          <a:xfrm>
            <a:off x="4415991" y="8491543"/>
            <a:ext cx="3145275" cy="58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29" name="Прямоугольник 9"/>
          <p:cNvSpPr>
            <a:spLocks noChangeArrowheads="1"/>
          </p:cNvSpPr>
          <p:nvPr/>
        </p:nvSpPr>
        <p:spPr bwMode="auto">
          <a:xfrm>
            <a:off x="4415991" y="8406872"/>
            <a:ext cx="3145275" cy="80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34" name="WordArt 15"/>
          <p:cNvSpPr>
            <a:spLocks noChangeArrowheads="1" noChangeShapeType="1" noTextEdit="1"/>
          </p:cNvSpPr>
          <p:nvPr/>
        </p:nvSpPr>
        <p:spPr bwMode="auto">
          <a:xfrm>
            <a:off x="5438351" y="6228948"/>
            <a:ext cx="1984832" cy="427118"/>
          </a:xfrm>
          <a:prstGeom prst="rect">
            <a:avLst/>
          </a:prstGeom>
        </p:spPr>
        <p:txBody>
          <a:bodyPr wrap="none" lIns="105135" tIns="52567" rIns="105135" bIns="52567" fromWordArt="1">
            <a:prstTxWarp prst="textCurveUp">
              <a:avLst>
                <a:gd name="adj" fmla="val 35787"/>
              </a:avLst>
            </a:prstTxWarp>
          </a:bodyPr>
          <a:lstStyle/>
          <a:p>
            <a:pPr algn="ctr" fontAlgn="base">
              <a:spcBef>
                <a:spcPct val="0"/>
              </a:spcBef>
              <a:spcAft>
                <a:spcPct val="0"/>
              </a:spcAft>
            </a:pPr>
            <a:endParaRPr lang="ru-RU" sz="41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endParaRPr>
          </a:p>
        </p:txBody>
      </p:sp>
      <p:sp>
        <p:nvSpPr>
          <p:cNvPr id="5135" name="WordArt 15"/>
          <p:cNvSpPr>
            <a:spLocks noChangeArrowheads="1" noChangeShapeType="1" noTextEdit="1"/>
          </p:cNvSpPr>
          <p:nvPr/>
        </p:nvSpPr>
        <p:spPr bwMode="auto">
          <a:xfrm>
            <a:off x="5448662" y="6017272"/>
            <a:ext cx="1984832" cy="511788"/>
          </a:xfrm>
          <a:prstGeom prst="rect">
            <a:avLst/>
          </a:prstGeom>
        </p:spPr>
        <p:txBody>
          <a:bodyPr wrap="none" lIns="105135" tIns="52567" rIns="105135" bIns="52567" fromWordArt="1">
            <a:prstTxWarp prst="textCurveUp">
              <a:avLst>
                <a:gd name="adj" fmla="val 35787"/>
              </a:avLst>
            </a:prstTxWarp>
          </a:bodyPr>
          <a:lstStyle/>
          <a:p>
            <a:pPr algn="ctr" fontAlgn="base">
              <a:spcBef>
                <a:spcPct val="0"/>
              </a:spcBef>
              <a:spcAft>
                <a:spcPct val="0"/>
              </a:spcAft>
            </a:pPr>
            <a:endParaRPr lang="ru-RU" sz="41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endParaRPr>
          </a:p>
        </p:txBody>
      </p:sp>
      <p:sp>
        <p:nvSpPr>
          <p:cNvPr id="5136" name="Прямоугольник 27"/>
          <p:cNvSpPr>
            <a:spLocks noChangeArrowheads="1"/>
          </p:cNvSpPr>
          <p:nvPr/>
        </p:nvSpPr>
        <p:spPr bwMode="auto">
          <a:xfrm>
            <a:off x="4177951" y="7040848"/>
            <a:ext cx="2936991" cy="327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b="1" i="1">
                <a:solidFill>
                  <a:srgbClr val="FF0000"/>
                </a:solidFill>
                <a:latin typeface="Times New Roman" pitchFamily="18" charset="0"/>
                <a:cs typeface="Times New Roman" pitchFamily="18" charset="0"/>
              </a:rPr>
              <a:t>                 </a:t>
            </a:r>
            <a:endParaRPr lang="ru-RU" altLang="ru-RU" sz="2100">
              <a:solidFill>
                <a:prstClr val="black"/>
              </a:solidFill>
              <a:latin typeface="Times New Roman" pitchFamily="18" charset="0"/>
              <a:cs typeface="Times New Roman" pitchFamily="18" charset="0"/>
            </a:endParaRPr>
          </a:p>
        </p:txBody>
      </p:sp>
      <p:sp>
        <p:nvSpPr>
          <p:cNvPr id="5137" name="Прямоугольник 29"/>
          <p:cNvSpPr>
            <a:spLocks noChangeArrowheads="1"/>
          </p:cNvSpPr>
          <p:nvPr/>
        </p:nvSpPr>
        <p:spPr bwMode="auto">
          <a:xfrm>
            <a:off x="1001909" y="1919706"/>
            <a:ext cx="3254802" cy="3491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lnSpc>
                <a:spcPct val="150000"/>
              </a:lnSpc>
              <a:spcBef>
                <a:spcPct val="0"/>
              </a:spcBef>
              <a:spcAft>
                <a:spcPct val="0"/>
              </a:spcAft>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None/>
            </a:pPr>
            <a:endParaRPr lang="ru-RU" altLang="ru-RU" sz="1600" b="1" dirty="0" smtClean="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None/>
            </a:pPr>
            <a:r>
              <a:rPr lang="ru-RU" altLang="ru-RU" sz="1600" b="1" dirty="0" smtClean="0">
                <a:solidFill>
                  <a:prstClr val="black"/>
                </a:solidFill>
                <a:latin typeface="Times New Roman" pitchFamily="18" charset="0"/>
                <a:cs typeface="Times New Roman" pitchFamily="18" charset="0"/>
              </a:rPr>
              <a:t>Знак</a:t>
            </a:r>
            <a:r>
              <a:rPr lang="ru-RU" sz="1600" dirty="0" smtClean="0"/>
              <a:t> </a:t>
            </a:r>
            <a:r>
              <a:rPr lang="ru-RU" sz="1400" dirty="0">
                <a:latin typeface="Times New Roman" panose="02020603050405020304" pitchFamily="18" charset="0"/>
                <a:cs typeface="Times New Roman" panose="02020603050405020304" pitchFamily="18" charset="0"/>
              </a:rPr>
              <a:t>«Дети»</a:t>
            </a:r>
          </a:p>
          <a:p>
            <a:pPr eaLnBrk="1" fontAlgn="base" hangingPunct="1">
              <a:spcBef>
                <a:spcPct val="0"/>
              </a:spcBef>
              <a:spcAft>
                <a:spcPct val="0"/>
              </a:spcAft>
              <a:buNone/>
            </a:pPr>
            <a:r>
              <a:rPr lang="ru-RU" sz="1600" dirty="0">
                <a:latin typeface="Times New Roman"/>
                <a:ea typeface="SimSun"/>
              </a:rPr>
              <a:t>Посреди дороги дети,</a:t>
            </a:r>
          </a:p>
          <a:p>
            <a:pPr eaLnBrk="1" fontAlgn="base" hangingPunct="1">
              <a:spcBef>
                <a:spcPct val="0"/>
              </a:spcBef>
              <a:spcAft>
                <a:spcPct val="0"/>
              </a:spcAft>
              <a:buNone/>
            </a:pPr>
            <a:r>
              <a:rPr lang="ru-RU" sz="1600" dirty="0">
                <a:latin typeface="Times New Roman"/>
                <a:ea typeface="SimSun"/>
              </a:rPr>
              <a:t>Мы всегда за них в ответе.</a:t>
            </a:r>
          </a:p>
          <a:p>
            <a:pPr eaLnBrk="1" fontAlgn="base" hangingPunct="1">
              <a:spcBef>
                <a:spcPct val="0"/>
              </a:spcBef>
              <a:spcAft>
                <a:spcPct val="0"/>
              </a:spcAft>
              <a:buNone/>
            </a:pPr>
            <a:r>
              <a:rPr lang="ru-RU" sz="1600" dirty="0">
                <a:latin typeface="Times New Roman"/>
                <a:ea typeface="SimSun"/>
              </a:rPr>
              <a:t>Чтоб не плакал их родитель,</a:t>
            </a:r>
          </a:p>
          <a:p>
            <a:pPr eaLnBrk="1" fontAlgn="base" hangingPunct="1">
              <a:spcBef>
                <a:spcPct val="0"/>
              </a:spcBef>
              <a:spcAft>
                <a:spcPct val="0"/>
              </a:spcAft>
              <a:buNone/>
            </a:pPr>
            <a:r>
              <a:rPr lang="ru-RU" sz="1600" dirty="0">
                <a:latin typeface="Times New Roman"/>
                <a:ea typeface="SimSun"/>
              </a:rPr>
              <a:t>Будь внимательней, водитель!</a:t>
            </a:r>
          </a:p>
          <a:p>
            <a:pPr algn="ctr"/>
            <a:endParaRPr lang="ru-RU" sz="1000" dirty="0">
              <a:latin typeface="Times New Roman"/>
              <a:ea typeface="SimSun"/>
            </a:endParaRPr>
          </a:p>
          <a:p>
            <a:pPr eaLnBrk="1" fontAlgn="base" hangingPunct="1">
              <a:lnSpc>
                <a:spcPct val="150000"/>
              </a:lnSpc>
              <a:spcBef>
                <a:spcPct val="0"/>
              </a:spcBef>
              <a:spcAft>
                <a:spcPct val="0"/>
              </a:spcAft>
              <a:buFontTx/>
              <a:buNone/>
            </a:pPr>
            <a:endParaRPr lang="ru-RU" altLang="ru-RU" sz="1600" dirty="0">
              <a:solidFill>
                <a:prstClr val="black"/>
              </a:solidFill>
              <a:latin typeface="Times New Roman" pitchFamily="18" charset="0"/>
              <a:cs typeface="Times New Roman" pitchFamily="18" charset="0"/>
            </a:endParaRPr>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6446" y="1568596"/>
            <a:ext cx="1159869" cy="1300794"/>
          </a:xfrm>
          <a:prstGeom prst="rect">
            <a:avLst/>
          </a:prstGeom>
        </p:spPr>
      </p:pic>
      <p:pic>
        <p:nvPicPr>
          <p:cNvPr id="1026" name="Picture 2" descr="33_1_33_b"/>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968917" y="3665557"/>
            <a:ext cx="1727748" cy="11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875222" y="1834358"/>
            <a:ext cx="3413863" cy="875496"/>
          </a:xfrm>
          <a:prstGeom prst="rect">
            <a:avLst/>
          </a:prstGeom>
          <a:noFill/>
        </p:spPr>
        <p:txBody>
          <a:bodyPr wrap="square" lIns="105135" tIns="52567" rIns="105135" bIns="52567" rtlCol="0">
            <a:spAutoFit/>
          </a:bodyPr>
          <a:lstStyle/>
          <a:p>
            <a:pPr algn="ctr"/>
            <a:r>
              <a:rPr lang="ru-RU" sz="1600" b="1" dirty="0">
                <a:solidFill>
                  <a:srgbClr val="42A60A"/>
                </a:solidFill>
                <a:latin typeface="Times New Roman" panose="02020603050405020304" pitchFamily="18" charset="0"/>
                <a:cs typeface="Times New Roman" panose="02020603050405020304" pitchFamily="18" charset="0"/>
              </a:rPr>
              <a:t>Привет друзья! Я продолжаю свой урок и хочу рассказать о новых дорожных знаках!</a:t>
            </a:r>
          </a:p>
        </p:txBody>
      </p:sp>
      <p:sp>
        <p:nvSpPr>
          <p:cNvPr id="5" name="Прямоугольник 4"/>
          <p:cNvSpPr/>
          <p:nvPr/>
        </p:nvSpPr>
        <p:spPr>
          <a:xfrm>
            <a:off x="1001906" y="5035902"/>
            <a:ext cx="4128392" cy="5276807"/>
          </a:xfrm>
          <a:prstGeom prst="rect">
            <a:avLst/>
          </a:prstGeom>
        </p:spPr>
        <p:txBody>
          <a:bodyPr wrap="square" lIns="105135" tIns="52567" rIns="105135" bIns="52567">
            <a:spAutoFit/>
          </a:bodyPr>
          <a:lstStyle/>
          <a:p>
            <a:endParaRPr lang="ru-RU" sz="1600" b="1" dirty="0" smtClean="0">
              <a:latin typeface="Times New Roman"/>
              <a:ea typeface="SimSun"/>
            </a:endParaRPr>
          </a:p>
          <a:p>
            <a:endParaRPr lang="ru-RU" sz="1600" b="1" dirty="0">
              <a:latin typeface="Times New Roman"/>
              <a:ea typeface="SimSun"/>
            </a:endParaRPr>
          </a:p>
          <a:p>
            <a:endParaRPr lang="ru-RU" sz="1600" b="1" dirty="0" smtClean="0">
              <a:latin typeface="Times New Roman"/>
              <a:ea typeface="SimSun"/>
            </a:endParaRPr>
          </a:p>
          <a:p>
            <a:r>
              <a:rPr lang="ru-RU" sz="1600" b="1" dirty="0" smtClean="0">
                <a:latin typeface="Times New Roman"/>
                <a:ea typeface="SimSun"/>
              </a:rPr>
              <a:t>Знак </a:t>
            </a:r>
            <a:r>
              <a:rPr lang="ru-RU" sz="1600" b="1" dirty="0">
                <a:latin typeface="Times New Roman"/>
                <a:ea typeface="SimSun"/>
              </a:rPr>
              <a:t>«Подземный пешеходный переход»    </a:t>
            </a:r>
          </a:p>
          <a:p>
            <a:r>
              <a:rPr lang="ru-RU" sz="1600" dirty="0">
                <a:latin typeface="Times New Roman"/>
                <a:ea typeface="SimSun"/>
              </a:rPr>
              <a:t>Знает каждый пешеход </a:t>
            </a:r>
            <a:br>
              <a:rPr lang="ru-RU" sz="1600" dirty="0">
                <a:latin typeface="Times New Roman"/>
                <a:ea typeface="SimSun"/>
              </a:rPr>
            </a:br>
            <a:r>
              <a:rPr lang="ru-RU" sz="1600" dirty="0">
                <a:latin typeface="Times New Roman"/>
                <a:ea typeface="SimSun"/>
              </a:rPr>
              <a:t>Про подземный этот ход. </a:t>
            </a:r>
            <a:br>
              <a:rPr lang="ru-RU" sz="1600" dirty="0">
                <a:latin typeface="Times New Roman"/>
                <a:ea typeface="SimSun"/>
              </a:rPr>
            </a:br>
            <a:r>
              <a:rPr lang="ru-RU" sz="1600" dirty="0">
                <a:latin typeface="Times New Roman"/>
                <a:ea typeface="SimSun"/>
              </a:rPr>
              <a:t>Город он не украшает, </a:t>
            </a:r>
            <a:br>
              <a:rPr lang="ru-RU" sz="1600" dirty="0">
                <a:latin typeface="Times New Roman"/>
                <a:ea typeface="SimSun"/>
              </a:rPr>
            </a:br>
            <a:r>
              <a:rPr lang="ru-RU" sz="1600" dirty="0">
                <a:latin typeface="Times New Roman"/>
                <a:ea typeface="SimSun"/>
              </a:rPr>
              <a:t>Но машинам не мешает!  </a:t>
            </a:r>
          </a:p>
          <a:p>
            <a:endParaRPr lang="ru-RU" sz="1600" dirty="0">
              <a:latin typeface="Times New Roman"/>
              <a:ea typeface="SimSun"/>
            </a:endParaRPr>
          </a:p>
          <a:p>
            <a:r>
              <a:rPr lang="ru-RU" sz="1600" b="1" dirty="0">
                <a:latin typeface="Times New Roman"/>
                <a:ea typeface="SimSun"/>
              </a:rPr>
              <a:t>      </a:t>
            </a:r>
          </a:p>
          <a:p>
            <a:r>
              <a:rPr lang="ru-RU" sz="1600" b="1" dirty="0">
                <a:latin typeface="Times New Roman"/>
                <a:ea typeface="SimSun"/>
              </a:rPr>
              <a:t>      </a:t>
            </a:r>
          </a:p>
          <a:p>
            <a:endParaRPr lang="ru-RU" sz="1600" b="1" dirty="0" smtClean="0">
              <a:latin typeface="Times New Roman"/>
              <a:ea typeface="SimSun"/>
            </a:endParaRPr>
          </a:p>
          <a:p>
            <a:endParaRPr lang="ru-RU" sz="1600" b="1" dirty="0">
              <a:latin typeface="Times New Roman"/>
              <a:ea typeface="SimSun"/>
            </a:endParaRPr>
          </a:p>
          <a:p>
            <a:r>
              <a:rPr lang="ru-RU" sz="1600" b="1" dirty="0" smtClean="0">
                <a:latin typeface="Times New Roman"/>
                <a:ea typeface="SimSun"/>
              </a:rPr>
              <a:t>Знак </a:t>
            </a:r>
            <a:r>
              <a:rPr lang="ru-RU" sz="1600" b="1" dirty="0">
                <a:latin typeface="Times New Roman"/>
                <a:ea typeface="SimSun"/>
              </a:rPr>
              <a:t>«Пешеходный переход»</a:t>
            </a:r>
          </a:p>
          <a:p>
            <a:r>
              <a:rPr lang="ru-RU" sz="1600" dirty="0">
                <a:latin typeface="Times New Roman"/>
                <a:ea typeface="SimSun"/>
              </a:rPr>
              <a:t>Здесь наземный переход,</a:t>
            </a:r>
            <a:endParaRPr lang="ru-RU" sz="1000" dirty="0">
              <a:latin typeface="Times New Roman"/>
              <a:ea typeface="SimSun"/>
            </a:endParaRPr>
          </a:p>
          <a:p>
            <a:r>
              <a:rPr lang="ru-RU" sz="1600" dirty="0">
                <a:latin typeface="Times New Roman"/>
                <a:ea typeface="SimSun"/>
              </a:rPr>
              <a:t>Ходит целый день народ.</a:t>
            </a:r>
            <a:endParaRPr lang="ru-RU" sz="1000" dirty="0">
              <a:latin typeface="Times New Roman"/>
              <a:ea typeface="SimSun"/>
            </a:endParaRPr>
          </a:p>
          <a:p>
            <a:r>
              <a:rPr lang="ru-RU" sz="1600" dirty="0">
                <a:latin typeface="Times New Roman"/>
                <a:ea typeface="SimSun"/>
              </a:rPr>
              <a:t>Ты, водитель не грусти,</a:t>
            </a:r>
            <a:endParaRPr lang="ru-RU" sz="1000" dirty="0">
              <a:latin typeface="Times New Roman"/>
              <a:ea typeface="SimSun"/>
            </a:endParaRPr>
          </a:p>
          <a:p>
            <a:r>
              <a:rPr lang="ru-RU" sz="1600" dirty="0">
                <a:latin typeface="Times New Roman"/>
                <a:ea typeface="SimSun"/>
              </a:rPr>
              <a:t>Пешехода пропусти!</a:t>
            </a:r>
            <a:endParaRPr lang="ru-RU" sz="1000" dirty="0">
              <a:latin typeface="Times New Roman"/>
              <a:ea typeface="SimSun"/>
            </a:endParaRPr>
          </a:p>
          <a:p>
            <a:pPr algn="ctr"/>
            <a:r>
              <a:rPr lang="ru-RU" sz="1600" dirty="0">
                <a:latin typeface="Times New Roman"/>
                <a:ea typeface="SimSun"/>
              </a:rPr>
              <a:t> </a:t>
            </a:r>
            <a:endParaRPr lang="ru-RU" sz="1000" dirty="0">
              <a:latin typeface="Times New Roman"/>
              <a:ea typeface="SimSun"/>
            </a:endParaRPr>
          </a:p>
          <a:p>
            <a:pPr algn="ctr"/>
            <a:r>
              <a:rPr lang="ru-RU" sz="1600" dirty="0">
                <a:latin typeface="Times New Roman"/>
                <a:ea typeface="SimSun"/>
              </a:rPr>
              <a:t> </a:t>
            </a:r>
            <a:endParaRPr lang="ru-RU" sz="1000" dirty="0">
              <a:latin typeface="Times New Roman"/>
              <a:ea typeface="SimSun"/>
            </a:endParaRPr>
          </a:p>
          <a:p>
            <a:endParaRPr lang="ru-RU" sz="1600" dirty="0">
              <a:latin typeface="Times New Roman"/>
              <a:ea typeface="SimSun"/>
            </a:endParaRPr>
          </a:p>
        </p:txBody>
      </p:sp>
      <p:pic>
        <p:nvPicPr>
          <p:cNvPr id="1027" name="Picture 3" descr="imgitem66811134896286_input"/>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274506" y="6020143"/>
            <a:ext cx="1300468" cy="109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33_5_35_1_b"/>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0800000" flipV="1">
            <a:off x="5150709" y="8469367"/>
            <a:ext cx="1280057" cy="1066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Скругленная прямоугольная выноска 5"/>
          <p:cNvSpPr/>
          <p:nvPr/>
        </p:nvSpPr>
        <p:spPr>
          <a:xfrm>
            <a:off x="1875222" y="1760173"/>
            <a:ext cx="3413863" cy="1109218"/>
          </a:xfrm>
          <a:prstGeom prst="wedgeRoundRectCallout">
            <a:avLst>
              <a:gd name="adj1" fmla="val 57368"/>
              <a:gd name="adj2" fmla="val -5470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spTree>
    <p:extLst>
      <p:ext uri="{BB962C8B-B14F-4D97-AF65-F5344CB8AC3E}">
        <p14:creationId xmlns:p14="http://schemas.microsoft.com/office/powerpoint/2010/main" val="14113995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0"/>
            <a:ext cx="7561262" cy="10837863"/>
          </a:xfrm>
          <a:prstGeom prst="rect">
            <a:avLst/>
          </a:prstGeom>
        </p:spPr>
      </p:pic>
      <p:sp>
        <p:nvSpPr>
          <p:cNvPr id="2" name="Заголовок 1"/>
          <p:cNvSpPr>
            <a:spLocks noGrp="1"/>
          </p:cNvSpPr>
          <p:nvPr>
            <p:ph type="title"/>
          </p:nvPr>
        </p:nvSpPr>
        <p:spPr/>
        <p:txBody>
          <a:bodyPr>
            <a:normAutofit/>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1"/>
          </p:nvPr>
        </p:nvSpPr>
        <p:spPr>
          <a:xfrm>
            <a:off x="922515" y="3199910"/>
            <a:ext cx="2795107" cy="6481414"/>
          </a:xfrm>
        </p:spPr>
        <p:txBody>
          <a:bodyPr>
            <a:normAutofit/>
          </a:bodyPr>
          <a:lstStyle/>
          <a:p>
            <a:pPr marL="0" marR="81041" indent="0" algn="ctr">
              <a:spcBef>
                <a:spcPts val="1380"/>
              </a:spcBef>
              <a:buNone/>
            </a:pPr>
            <a:r>
              <a:rPr lang="ru-RU" sz="1500" b="1" dirty="0">
                <a:solidFill>
                  <a:srgbClr val="000000"/>
                </a:solidFill>
                <a:latin typeface="Times New Roman" panose="02020603050405020304" pitchFamily="18" charset="0"/>
                <a:cs typeface="Times New Roman" panose="02020603050405020304" pitchFamily="18" charset="0"/>
              </a:rPr>
              <a:t>Подвижная игра «Светофор</a:t>
            </a:r>
            <a:r>
              <a:rPr lang="ru-RU" sz="1500" b="1" i="1" dirty="0">
                <a:solidFill>
                  <a:srgbClr val="000000"/>
                </a:solidFill>
                <a:latin typeface="Times New Roman" panose="02020603050405020304" pitchFamily="18" charset="0"/>
                <a:cs typeface="Times New Roman" panose="02020603050405020304" pitchFamily="18" charset="0"/>
              </a:rPr>
              <a:t>»</a:t>
            </a:r>
          </a:p>
          <a:p>
            <a:pPr marL="0" indent="0" algn="ctr">
              <a:buNone/>
            </a:pPr>
            <a:r>
              <a:rPr lang="ru-RU" sz="1500" dirty="0">
                <a:solidFill>
                  <a:srgbClr val="000000"/>
                </a:solidFill>
                <a:latin typeface="Times New Roman" panose="02020603050405020304" pitchFamily="18" charset="0"/>
                <a:ea typeface="Times New Roman"/>
                <a:cs typeface="Times New Roman" panose="02020603050405020304" pitchFamily="18" charset="0"/>
              </a:rPr>
              <a:t>(малой подвижности)</a:t>
            </a:r>
            <a:r>
              <a:rPr lang="ru-RU" sz="1500" dirty="0">
                <a:latin typeface="Times New Roman" panose="02020603050405020304" pitchFamily="18" charset="0"/>
                <a:ea typeface="Times New Roman"/>
                <a:cs typeface="Times New Roman" panose="02020603050405020304" pitchFamily="18" charset="0"/>
              </a:rPr>
              <a:t> </a:t>
            </a:r>
          </a:p>
          <a:p>
            <a:pPr marL="0" marR="81041" indent="0">
              <a:buNone/>
            </a:pPr>
            <a:r>
              <a:rPr lang="ru-RU" sz="1500" b="1" dirty="0">
                <a:latin typeface="Times New Roman" panose="02020603050405020304" pitchFamily="18" charset="0"/>
                <a:ea typeface="Times New Roman"/>
                <a:cs typeface="Times New Roman" panose="02020603050405020304" pitchFamily="18" charset="0"/>
              </a:rPr>
              <a:t>Цель: </a:t>
            </a:r>
            <a:r>
              <a:rPr lang="ru-RU" sz="1500" dirty="0">
                <a:latin typeface="Times New Roman" panose="02020603050405020304" pitchFamily="18" charset="0"/>
                <a:ea typeface="Times New Roman"/>
                <a:cs typeface="Times New Roman" panose="02020603050405020304" pitchFamily="18" charset="0"/>
              </a:rPr>
              <a:t>закреплять представление детей о назначении светофора, о его сигналах.</a:t>
            </a:r>
          </a:p>
          <a:p>
            <a:pPr marL="0" indent="0">
              <a:buNone/>
            </a:pPr>
            <a:r>
              <a:rPr lang="ru-RU" sz="1500" b="1" i="1" dirty="0">
                <a:solidFill>
                  <a:srgbClr val="000000"/>
                </a:solidFill>
                <a:latin typeface="Times New Roman" panose="02020603050405020304" pitchFamily="18" charset="0"/>
                <a:ea typeface="Times New Roman"/>
                <a:cs typeface="Times New Roman" panose="02020603050405020304" pitchFamily="18" charset="0"/>
              </a:rPr>
              <a:t>Атрибуты:</a:t>
            </a:r>
            <a:endParaRPr lang="ru-RU" sz="1500" dirty="0">
              <a:latin typeface="Times New Roman" panose="02020603050405020304" pitchFamily="18" charset="0"/>
              <a:ea typeface="Times New Roman"/>
              <a:cs typeface="Times New Roman" panose="02020603050405020304" pitchFamily="18" charset="0"/>
            </a:endParaRPr>
          </a:p>
          <a:p>
            <a:pPr marR="81041">
              <a:buSzPts val="1000"/>
              <a:buFont typeface="Wingdings"/>
              <a:buChar char=""/>
              <a:tabLst>
                <a:tab pos="286928" algn="l"/>
              </a:tabLst>
            </a:pPr>
            <a:r>
              <a:rPr lang="ru-RU" sz="1500" dirty="0">
                <a:solidFill>
                  <a:srgbClr val="000000"/>
                </a:solidFill>
                <a:latin typeface="Times New Roman" panose="02020603050405020304" pitchFamily="18" charset="0"/>
                <a:ea typeface="Times New Roman"/>
                <a:cs typeface="Times New Roman" panose="02020603050405020304" pitchFamily="18" charset="0"/>
              </a:rPr>
              <a:t>Цветные картонные кружки (желтый, зеленый, красный);</a:t>
            </a:r>
          </a:p>
          <a:p>
            <a:pPr marR="81041">
              <a:buSzPts val="1000"/>
              <a:buFont typeface="Wingdings"/>
              <a:buChar char=""/>
              <a:tabLst>
                <a:tab pos="286928" algn="l"/>
              </a:tabLst>
            </a:pPr>
            <a:r>
              <a:rPr lang="ru-RU" sz="1500" dirty="0">
                <a:solidFill>
                  <a:srgbClr val="000000"/>
                </a:solidFill>
                <a:latin typeface="Times New Roman" panose="02020603050405020304" pitchFamily="18" charset="0"/>
                <a:ea typeface="Times New Roman"/>
                <a:cs typeface="Times New Roman" panose="02020603050405020304" pitchFamily="18" charset="0"/>
              </a:rPr>
              <a:t>Макет светофора.</a:t>
            </a:r>
            <a:r>
              <a:rPr lang="ru-RU" sz="1500" b="1" dirty="0">
                <a:latin typeface="Times New Roman" panose="02020603050405020304" pitchFamily="18" charset="0"/>
                <a:ea typeface="Times New Roman"/>
                <a:cs typeface="Times New Roman" panose="02020603050405020304" pitchFamily="18" charset="0"/>
              </a:rPr>
              <a:t> </a:t>
            </a:r>
            <a:endParaRPr lang="ru-RU" sz="1500" dirty="0">
              <a:latin typeface="Times New Roman" panose="02020603050405020304" pitchFamily="18" charset="0"/>
              <a:ea typeface="Times New Roman"/>
              <a:cs typeface="Times New Roman" panose="02020603050405020304" pitchFamily="18" charset="0"/>
            </a:endParaRPr>
          </a:p>
          <a:p>
            <a:pPr marL="0" marR="81041" indent="0">
              <a:buNone/>
            </a:pPr>
            <a:r>
              <a:rPr lang="ru-RU" sz="1500" b="1" dirty="0">
                <a:latin typeface="Times New Roman" panose="02020603050405020304" pitchFamily="18" charset="0"/>
                <a:ea typeface="Times New Roman"/>
                <a:cs typeface="Times New Roman" panose="02020603050405020304" pitchFamily="18" charset="0"/>
              </a:rPr>
              <a:t>Ход игры:</a:t>
            </a:r>
            <a:endParaRPr lang="ru-RU" sz="1500" dirty="0">
              <a:latin typeface="Times New Roman" panose="02020603050405020304" pitchFamily="18" charset="0"/>
              <a:ea typeface="Times New Roman"/>
              <a:cs typeface="Times New Roman" panose="02020603050405020304" pitchFamily="18" charset="0"/>
            </a:endParaRPr>
          </a:p>
          <a:p>
            <a:pPr marL="0" marR="81041" indent="0">
              <a:buNone/>
            </a:pPr>
            <a:r>
              <a:rPr lang="ru-RU" sz="1500" dirty="0">
                <a:latin typeface="Times New Roman" panose="02020603050405020304" pitchFamily="18" charset="0"/>
                <a:ea typeface="Times New Roman"/>
                <a:cs typeface="Times New Roman" panose="02020603050405020304" pitchFamily="18" charset="0"/>
              </a:rPr>
              <a:t>Ведущий, раздав детям кружки зеленого, желтого, красного цветов, последовательно переключает светофор, а дети показывают соответствующие кружки и объясняют, что означает каждый из них.</a:t>
            </a:r>
          </a:p>
          <a:p>
            <a:pPr marL="0" marR="81041" indent="0">
              <a:buNone/>
            </a:pPr>
            <a:r>
              <a:rPr lang="ru-RU" sz="1500" dirty="0">
                <a:latin typeface="Times New Roman" panose="02020603050405020304" pitchFamily="18" charset="0"/>
                <a:ea typeface="Times New Roman"/>
                <a:cs typeface="Times New Roman" panose="02020603050405020304" pitchFamily="18" charset="0"/>
              </a:rPr>
              <a:t>Выигрывает тот, кто правильно покажет все кружки и расскажет о значении цвета.</a:t>
            </a:r>
          </a:p>
          <a:p>
            <a:pPr marL="0" indent="0">
              <a:lnSpc>
                <a:spcPct val="150000"/>
              </a:lnSpc>
              <a:buNone/>
            </a:pPr>
            <a:endParaRPr lang="ru-RU" sz="1600"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3749054" y="3199912"/>
            <a:ext cx="3048480" cy="7411987"/>
          </a:xfrm>
        </p:spPr>
        <p:txBody>
          <a:bodyPr>
            <a:noAutofit/>
          </a:bodyPr>
          <a:lstStyle/>
          <a:p>
            <a:pPr marL="0" indent="0" algn="ctr">
              <a:buNone/>
            </a:pPr>
            <a:r>
              <a:rPr lang="ru-RU" sz="1400" b="1" dirty="0">
                <a:solidFill>
                  <a:srgbClr val="000000"/>
                </a:solidFill>
                <a:latin typeface="Times New Roman" panose="02020603050405020304" pitchFamily="18" charset="0"/>
                <a:ea typeface="Times New Roman"/>
                <a:cs typeface="Times New Roman" panose="02020603050405020304" pitchFamily="18" charset="0"/>
              </a:rPr>
              <a:t>Подвижная игра–аттракцион «Внимание, пешеход!»</a:t>
            </a:r>
            <a:endParaRPr lang="ru-RU" sz="1400" dirty="0">
              <a:solidFill>
                <a:srgbClr val="000000"/>
              </a:solidFill>
              <a:latin typeface="Times New Roman" panose="02020603050405020304" pitchFamily="18" charset="0"/>
              <a:ea typeface="Times New Roman"/>
              <a:cs typeface="Times New Roman" panose="02020603050405020304" pitchFamily="18" charset="0"/>
            </a:endParaRPr>
          </a:p>
          <a:p>
            <a:pPr marL="0" indent="0" algn="ctr">
              <a:buNone/>
            </a:pPr>
            <a:r>
              <a:rPr lang="ru-RU" sz="1400" dirty="0">
                <a:solidFill>
                  <a:srgbClr val="000000"/>
                </a:solidFill>
                <a:latin typeface="Times New Roman" panose="02020603050405020304" pitchFamily="18" charset="0"/>
                <a:ea typeface="Times New Roman"/>
                <a:cs typeface="Times New Roman" panose="02020603050405020304" pitchFamily="18" charset="0"/>
              </a:rPr>
              <a:t>(малой подвижности)</a:t>
            </a:r>
          </a:p>
          <a:p>
            <a:pPr marL="0" indent="0" algn="just">
              <a:buNone/>
            </a:pPr>
            <a:r>
              <a:rPr lang="ru-RU" sz="1400" b="1" dirty="0">
                <a:solidFill>
                  <a:srgbClr val="000000"/>
                </a:solidFill>
                <a:latin typeface="Times New Roman" panose="02020603050405020304" pitchFamily="18" charset="0"/>
                <a:cs typeface="Times New Roman" panose="02020603050405020304" pitchFamily="18" charset="0"/>
              </a:rPr>
              <a:t>Цель: </a:t>
            </a:r>
            <a:r>
              <a:rPr lang="ru-RU" sz="1400" dirty="0">
                <a:solidFill>
                  <a:srgbClr val="000000"/>
                </a:solidFill>
                <a:latin typeface="Times New Roman" panose="02020603050405020304" pitchFamily="18" charset="0"/>
                <a:cs typeface="Times New Roman" panose="02020603050405020304" pitchFamily="18" charset="0"/>
              </a:rPr>
              <a:t>закреплять знания детей о сигналах светофора. Активизировать процессы мышления и внимания.</a:t>
            </a:r>
            <a:endParaRPr lang="ru-RU" sz="1400" b="1" i="1" dirty="0">
              <a:solidFill>
                <a:srgbClr val="000000"/>
              </a:solidFill>
              <a:latin typeface="Times New Roman" panose="02020603050405020304" pitchFamily="18" charset="0"/>
              <a:cs typeface="Times New Roman" panose="02020603050405020304" pitchFamily="18" charset="0"/>
            </a:endParaRPr>
          </a:p>
          <a:p>
            <a:pPr marL="0" indent="0" algn="just">
              <a:buNone/>
            </a:pPr>
            <a:r>
              <a:rPr lang="ru-RU" sz="1400" b="1" dirty="0">
                <a:solidFill>
                  <a:srgbClr val="000000"/>
                </a:solidFill>
                <a:latin typeface="Times New Roman" panose="02020603050405020304" pitchFamily="18" charset="0"/>
                <a:cs typeface="Times New Roman" panose="02020603050405020304" pitchFamily="18" charset="0"/>
              </a:rPr>
              <a:t>Атрибуты:</a:t>
            </a:r>
            <a:endParaRPr lang="ru-RU" sz="1400" b="1" i="1" dirty="0">
              <a:solidFill>
                <a:srgbClr val="000000"/>
              </a:solidFill>
              <a:latin typeface="Times New Roman" panose="02020603050405020304" pitchFamily="18" charset="0"/>
              <a:cs typeface="Times New Roman" panose="02020603050405020304" pitchFamily="18" charset="0"/>
            </a:endParaRPr>
          </a:p>
          <a:p>
            <a:pPr algn="just">
              <a:buFont typeface="Wingdings"/>
              <a:buChar char=""/>
              <a:tabLst>
                <a:tab pos="286928" algn="l"/>
              </a:tabLst>
            </a:pPr>
            <a:r>
              <a:rPr lang="ru-RU" sz="1400" dirty="0">
                <a:solidFill>
                  <a:srgbClr val="000000"/>
                </a:solidFill>
                <a:latin typeface="Times New Roman" panose="02020603050405020304" pitchFamily="18" charset="0"/>
                <a:ea typeface="Times New Roman"/>
                <a:cs typeface="Times New Roman" panose="02020603050405020304" pitchFamily="18" charset="0"/>
              </a:rPr>
              <a:t>три жезла, покрашенные в три цве­та сигналов светофора.</a:t>
            </a:r>
          </a:p>
          <a:p>
            <a:pPr marL="0" indent="0" algn="just">
              <a:buNone/>
            </a:pPr>
            <a:r>
              <a:rPr lang="ru-RU" sz="1400" b="1" dirty="0">
                <a:solidFill>
                  <a:srgbClr val="000000"/>
                </a:solidFill>
                <a:latin typeface="Times New Roman" panose="02020603050405020304" pitchFamily="18" charset="0"/>
                <a:ea typeface="Times New Roman"/>
                <a:cs typeface="Times New Roman" panose="02020603050405020304" pitchFamily="18" charset="0"/>
              </a:rPr>
              <a:t>Подготовка к игре: </a:t>
            </a:r>
            <a:r>
              <a:rPr lang="ru-RU" sz="1400" dirty="0">
                <a:solidFill>
                  <a:srgbClr val="000000"/>
                </a:solidFill>
                <a:latin typeface="Times New Roman" panose="02020603050405020304" pitchFamily="18" charset="0"/>
                <a:ea typeface="Times New Roman"/>
                <a:cs typeface="Times New Roman" panose="02020603050405020304" pitchFamily="18" charset="0"/>
              </a:rPr>
              <a:t>Дети выстраиваются в шеренгу.</a:t>
            </a:r>
          </a:p>
          <a:p>
            <a:pPr marL="0" indent="0" algn="just">
              <a:buNone/>
            </a:pPr>
            <a:r>
              <a:rPr lang="ru-RU" sz="1400" b="1" dirty="0">
                <a:solidFill>
                  <a:srgbClr val="000000"/>
                </a:solidFill>
                <a:latin typeface="Times New Roman" panose="02020603050405020304" pitchFamily="18" charset="0"/>
                <a:ea typeface="Times New Roman"/>
                <a:cs typeface="Times New Roman" panose="02020603050405020304" pitchFamily="18" charset="0"/>
              </a:rPr>
              <a:t>Ход игры:</a:t>
            </a:r>
            <a:r>
              <a:rPr lang="ru-RU" sz="1400" b="1" i="1" dirty="0">
                <a:solidFill>
                  <a:srgbClr val="000000"/>
                </a:solidFill>
                <a:latin typeface="Times New Roman" panose="02020603050405020304" pitchFamily="18" charset="0"/>
                <a:ea typeface="Times New Roman"/>
                <a:cs typeface="Times New Roman" panose="02020603050405020304" pitchFamily="18" charset="0"/>
              </a:rPr>
              <a:t> </a:t>
            </a:r>
            <a:r>
              <a:rPr lang="ru-RU" sz="1400" dirty="0">
                <a:latin typeface="Times New Roman" panose="02020603050405020304" pitchFamily="18" charset="0"/>
                <a:ea typeface="Times New Roman"/>
                <a:cs typeface="Times New Roman" panose="02020603050405020304" pitchFamily="18" charset="0"/>
              </a:rPr>
              <a:t>Регулировщик — воспитатель — показывает ребятам, выст­роившимся перед ним в шеренгу, попеременно один из трех жезлов. Уча­стники игры при виде красного жезла делают шаг назад, при виде желтого — стоят, при виде зеленого — два шага вперед. Того, кто ошибется, регули­ровщик штрафует — лишает права участвовать в игре. Побеждает тот, кто ни разу не ошибся. Победителю вручается значок, открытка, книжка и т. п.</a:t>
            </a:r>
            <a:endParaRPr lang="ru-RU" sz="14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4423" y="2005052"/>
            <a:ext cx="1032098" cy="1157499"/>
          </a:xfrm>
          <a:prstGeom prst="rect">
            <a:avLst/>
          </a:prstGeom>
        </p:spPr>
      </p:pic>
      <p:sp>
        <p:nvSpPr>
          <p:cNvPr id="8" name="TextBox 7"/>
          <p:cNvSpPr txBox="1"/>
          <p:nvPr/>
        </p:nvSpPr>
        <p:spPr>
          <a:xfrm>
            <a:off x="1954612" y="2005052"/>
            <a:ext cx="4049000" cy="620143"/>
          </a:xfrm>
          <a:prstGeom prst="rect">
            <a:avLst/>
          </a:prstGeom>
          <a:noFill/>
        </p:spPr>
        <p:txBody>
          <a:bodyPr wrap="square" lIns="105135" tIns="52567" rIns="105135" bIns="52567" rtlCol="0">
            <a:spAutoFit/>
          </a:bodyPr>
          <a:lstStyle/>
          <a:p>
            <a:pPr algn="ctr"/>
            <a:endParaRPr lang="ru-RU" sz="1600" b="1" dirty="0">
              <a:solidFill>
                <a:srgbClr val="00B050"/>
              </a:solidFill>
              <a:latin typeface="Times New Roman" panose="02020603050405020304" pitchFamily="18" charset="0"/>
              <a:cs typeface="Times New Roman" panose="02020603050405020304" pitchFamily="18" charset="0"/>
            </a:endParaRPr>
          </a:p>
          <a:p>
            <a:pPr algn="ctr"/>
            <a:r>
              <a:rPr lang="ru-RU" sz="1600" b="1" dirty="0">
                <a:solidFill>
                  <a:srgbClr val="42A60A"/>
                </a:solidFill>
                <a:latin typeface="Times New Roman" panose="02020603050405020304" pitchFamily="18" charset="0"/>
                <a:cs typeface="Times New Roman" panose="02020603050405020304" pitchFamily="18" charset="0"/>
              </a:rPr>
              <a:t>Поиграйте со своими детками!</a:t>
            </a:r>
          </a:p>
        </p:txBody>
      </p:sp>
      <p:sp>
        <p:nvSpPr>
          <p:cNvPr id="10" name="Овальная выноска 9"/>
          <p:cNvSpPr/>
          <p:nvPr/>
        </p:nvSpPr>
        <p:spPr>
          <a:xfrm>
            <a:off x="2192791" y="2090402"/>
            <a:ext cx="3448356" cy="807775"/>
          </a:xfrm>
          <a:prstGeom prst="wedgeEllipseCallout">
            <a:avLst>
              <a:gd name="adj1" fmla="val 59089"/>
              <a:gd name="adj2" fmla="val -35333"/>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spTree>
    <p:extLst>
      <p:ext uri="{BB962C8B-B14F-4D97-AF65-F5344CB8AC3E}">
        <p14:creationId xmlns:p14="http://schemas.microsoft.com/office/powerpoint/2010/main" val="1003621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0"/>
            <a:ext cx="7561262" cy="10837863"/>
          </a:xfrm>
          <a:prstGeom prst="rect">
            <a:avLst/>
          </a:prstGeom>
        </p:spPr>
      </p:pic>
      <p:sp>
        <p:nvSpPr>
          <p:cNvPr id="2" name="Заголовок 1"/>
          <p:cNvSpPr>
            <a:spLocks noGrp="1"/>
          </p:cNvSpPr>
          <p:nvPr>
            <p:ph type="title"/>
          </p:nvPr>
        </p:nvSpPr>
        <p:spPr/>
        <p:txBody>
          <a:bodyPr>
            <a:normAutofit/>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4" name="Объект 3"/>
          <p:cNvSpPr>
            <a:spLocks noGrp="1"/>
          </p:cNvSpPr>
          <p:nvPr>
            <p:ph sz="half" idx="2"/>
          </p:nvPr>
        </p:nvSpPr>
        <p:spPr>
          <a:xfrm>
            <a:off x="3749054" y="3199912"/>
            <a:ext cx="3048480" cy="7411987"/>
          </a:xfrm>
        </p:spPr>
        <p:txBody>
          <a:bodyPr>
            <a:noAutofit/>
          </a:bodyPr>
          <a:lstStyle/>
          <a:p>
            <a:pPr marL="0" indent="0" algn="ctr">
              <a:buNone/>
            </a:pPr>
            <a:endParaRPr lang="ru-RU" sz="14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4423" y="2005052"/>
            <a:ext cx="1032098" cy="1157499"/>
          </a:xfrm>
          <a:prstGeom prst="rect">
            <a:avLst/>
          </a:prstGeom>
        </p:spPr>
      </p:pic>
      <p:sp>
        <p:nvSpPr>
          <p:cNvPr id="8" name="TextBox 7"/>
          <p:cNvSpPr txBox="1"/>
          <p:nvPr/>
        </p:nvSpPr>
        <p:spPr>
          <a:xfrm>
            <a:off x="1954612" y="2005052"/>
            <a:ext cx="4049000" cy="620143"/>
          </a:xfrm>
          <a:prstGeom prst="rect">
            <a:avLst/>
          </a:prstGeom>
          <a:noFill/>
        </p:spPr>
        <p:txBody>
          <a:bodyPr wrap="square" lIns="105135" tIns="52567" rIns="105135" bIns="52567" rtlCol="0">
            <a:spAutoFit/>
          </a:bodyPr>
          <a:lstStyle/>
          <a:p>
            <a:pPr algn="ctr"/>
            <a:endParaRPr lang="ru-RU" sz="1600" b="1" dirty="0">
              <a:solidFill>
                <a:srgbClr val="00B050"/>
              </a:solidFill>
              <a:latin typeface="Times New Roman" panose="02020603050405020304" pitchFamily="18" charset="0"/>
              <a:cs typeface="Times New Roman" panose="02020603050405020304" pitchFamily="18" charset="0"/>
            </a:endParaRPr>
          </a:p>
          <a:p>
            <a:pPr algn="ctr"/>
            <a:r>
              <a:rPr lang="ru-RU" sz="1600" b="1" dirty="0">
                <a:solidFill>
                  <a:srgbClr val="42A60A"/>
                </a:solidFill>
                <a:latin typeface="Times New Roman" panose="02020603050405020304" pitchFamily="18" charset="0"/>
                <a:cs typeface="Times New Roman" panose="02020603050405020304" pitchFamily="18" charset="0"/>
              </a:rPr>
              <a:t>Разгадайте кроссворд!</a:t>
            </a:r>
          </a:p>
        </p:txBody>
      </p:sp>
      <p:sp>
        <p:nvSpPr>
          <p:cNvPr id="10" name="Овальная выноска 9"/>
          <p:cNvSpPr/>
          <p:nvPr/>
        </p:nvSpPr>
        <p:spPr>
          <a:xfrm>
            <a:off x="2192791" y="2175749"/>
            <a:ext cx="3448356" cy="722428"/>
          </a:xfrm>
          <a:prstGeom prst="wedgeEllipseCallout">
            <a:avLst>
              <a:gd name="adj1" fmla="val 59089"/>
              <a:gd name="adj2" fmla="val -35333"/>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pic>
        <p:nvPicPr>
          <p:cNvPr id="12" name="Объект 11" descr="G:\пдд\на печать\кроссворды\2010_10_29_gibddnso_ru_001.jpg"/>
          <p:cNvPicPr>
            <a:picLocks noGrp="1"/>
          </p:cNvPicPr>
          <p:nvPr>
            <p:ph sz="half" idx="1"/>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Lst>
          </a:blip>
          <a:srcRect/>
          <a:stretch>
            <a:fillRect/>
          </a:stretch>
        </p:blipFill>
        <p:spPr bwMode="auto">
          <a:xfrm>
            <a:off x="843123" y="3162552"/>
            <a:ext cx="6023398" cy="6779771"/>
          </a:xfrm>
          <a:prstGeom prst="rect">
            <a:avLst/>
          </a:prstGeom>
          <a:noFill/>
          <a:ln w="9525">
            <a:noFill/>
            <a:miter lim="800000"/>
            <a:headEnd/>
            <a:tailEnd/>
          </a:ln>
        </p:spPr>
      </p:pic>
    </p:spTree>
    <p:extLst>
      <p:ext uri="{BB962C8B-B14F-4D97-AF65-F5344CB8AC3E}">
        <p14:creationId xmlns:p14="http://schemas.microsoft.com/office/powerpoint/2010/main" val="264722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0"/>
            <a:ext cx="7561262" cy="10837863"/>
          </a:xfrm>
          <a:prstGeom prst="rect">
            <a:avLst/>
          </a:prstGeom>
        </p:spPr>
      </p:pic>
      <p:sp>
        <p:nvSpPr>
          <p:cNvPr id="2" name="Заголовок 1"/>
          <p:cNvSpPr>
            <a:spLocks noGrp="1"/>
          </p:cNvSpPr>
          <p:nvPr>
            <p:ph type="title"/>
          </p:nvPr>
        </p:nvSpPr>
        <p:spPr/>
        <p:txBody>
          <a:bodyPr>
            <a:normAutofit/>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4" name="Объект 3"/>
          <p:cNvSpPr>
            <a:spLocks noGrp="1"/>
          </p:cNvSpPr>
          <p:nvPr>
            <p:ph sz="half" idx="2"/>
          </p:nvPr>
        </p:nvSpPr>
        <p:spPr>
          <a:xfrm>
            <a:off x="3749054" y="3199912"/>
            <a:ext cx="3048480" cy="7411987"/>
          </a:xfrm>
        </p:spPr>
        <p:txBody>
          <a:bodyPr>
            <a:noAutofit/>
          </a:bodyPr>
          <a:lstStyle/>
          <a:p>
            <a:pPr marL="0" indent="0" algn="ctr">
              <a:buNone/>
            </a:pPr>
            <a:endParaRPr lang="ru-RU" sz="14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4423" y="1915539"/>
            <a:ext cx="1032098" cy="1157499"/>
          </a:xfrm>
          <a:prstGeom prst="rect">
            <a:avLst/>
          </a:prstGeom>
        </p:spPr>
      </p:pic>
      <p:sp>
        <p:nvSpPr>
          <p:cNvPr id="8" name="TextBox 7"/>
          <p:cNvSpPr txBox="1"/>
          <p:nvPr/>
        </p:nvSpPr>
        <p:spPr>
          <a:xfrm>
            <a:off x="1954612" y="2005052"/>
            <a:ext cx="4049000" cy="620143"/>
          </a:xfrm>
          <a:prstGeom prst="rect">
            <a:avLst/>
          </a:prstGeom>
          <a:noFill/>
        </p:spPr>
        <p:txBody>
          <a:bodyPr wrap="square" lIns="105135" tIns="52567" rIns="105135" bIns="52567" rtlCol="0">
            <a:spAutoFit/>
          </a:bodyPr>
          <a:lstStyle/>
          <a:p>
            <a:pPr algn="ctr"/>
            <a:endParaRPr lang="ru-RU" sz="1600" b="1" dirty="0">
              <a:solidFill>
                <a:srgbClr val="00B050"/>
              </a:solidFill>
              <a:latin typeface="Times New Roman" panose="02020603050405020304" pitchFamily="18" charset="0"/>
              <a:cs typeface="Times New Roman" panose="02020603050405020304" pitchFamily="18" charset="0"/>
            </a:endParaRPr>
          </a:p>
          <a:p>
            <a:pPr algn="ctr"/>
            <a:r>
              <a:rPr lang="ru-RU" sz="1600" b="1" dirty="0">
                <a:solidFill>
                  <a:srgbClr val="42A60A"/>
                </a:solidFill>
                <a:latin typeface="Times New Roman" panose="02020603050405020304" pitchFamily="18" charset="0"/>
                <a:cs typeface="Times New Roman" panose="02020603050405020304" pitchFamily="18" charset="0"/>
              </a:rPr>
              <a:t>Пройдите лабиринты</a:t>
            </a:r>
          </a:p>
        </p:txBody>
      </p:sp>
      <p:sp>
        <p:nvSpPr>
          <p:cNvPr id="10" name="Овальная выноска 9"/>
          <p:cNvSpPr/>
          <p:nvPr/>
        </p:nvSpPr>
        <p:spPr>
          <a:xfrm>
            <a:off x="2192791" y="2090402"/>
            <a:ext cx="3448356" cy="807775"/>
          </a:xfrm>
          <a:prstGeom prst="wedgeEllipseCallout">
            <a:avLst>
              <a:gd name="adj1" fmla="val 58299"/>
              <a:gd name="adj2" fmla="val -25494"/>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pic>
        <p:nvPicPr>
          <p:cNvPr id="13" name="Объект 12" descr="E:\лабиринты\82950742_large_07.jpg"/>
          <p:cNvPicPr>
            <a:picLocks noGrp="1"/>
          </p:cNvPicPr>
          <p:nvPr>
            <p:ph sz="half" idx="1"/>
          </p:nvPr>
        </p:nvPicPr>
        <p:blipFill rotWithShape="1">
          <a:blip r:embed="rId5" cstate="print">
            <a:extLst>
              <a:ext uri="{28A0092B-C50C-407E-A947-70E740481C1C}">
                <a14:useLocalDpi xmlns:a14="http://schemas.microsoft.com/office/drawing/2010/main" val="0"/>
              </a:ext>
            </a:extLst>
          </a:blip>
          <a:srcRect b="49447"/>
          <a:stretch/>
        </p:blipFill>
        <p:spPr bwMode="auto">
          <a:xfrm>
            <a:off x="1458411" y="3157496"/>
            <a:ext cx="4644441" cy="3280544"/>
          </a:xfrm>
          <a:prstGeom prst="rect">
            <a:avLst/>
          </a:prstGeom>
          <a:noFill/>
          <a:ln>
            <a:noFill/>
          </a:ln>
          <a:extLst>
            <a:ext uri="{53640926-AAD7-44D8-BBD7-CCE9431645EC}">
              <a14:shadowObscured xmlns:a14="http://schemas.microsoft.com/office/drawing/2010/main"/>
            </a:ext>
          </a:extLst>
        </p:spPr>
      </p:pic>
      <p:pic>
        <p:nvPicPr>
          <p:cNvPr id="14" name="Рисунок 13"/>
          <p:cNvPicPr/>
          <p:nvPr/>
        </p:nvPicPr>
        <p:blipFill>
          <a:blip r:embed="rId6" cstate="print">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443766" y="6699137"/>
            <a:ext cx="4673733" cy="3157838"/>
          </a:xfrm>
          <a:prstGeom prst="rect">
            <a:avLst/>
          </a:prstGeom>
          <a:noFill/>
          <a:ln>
            <a:noFill/>
          </a:ln>
        </p:spPr>
      </p:pic>
    </p:spTree>
    <p:extLst>
      <p:ext uri="{BB962C8B-B14F-4D97-AF65-F5344CB8AC3E}">
        <p14:creationId xmlns:p14="http://schemas.microsoft.com/office/powerpoint/2010/main" val="1310420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 y="0"/>
            <a:ext cx="7590314" cy="10837863"/>
          </a:xfrm>
          <a:prstGeom prst="rect">
            <a:avLst/>
          </a:prstGeom>
        </p:spPr>
      </p:pic>
      <p:pic>
        <p:nvPicPr>
          <p:cNvPr id="5136" name="Picture 18" descr="http://im3-tub-ru.yandex.net/i?id=336861319-23-72&amp;n=21">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71987" y="7888102"/>
            <a:ext cx="873395" cy="683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Прямоугольник 9"/>
          <p:cNvSpPr>
            <a:spLocks noChangeArrowheads="1"/>
          </p:cNvSpPr>
          <p:nvPr/>
        </p:nvSpPr>
        <p:spPr bwMode="auto">
          <a:xfrm>
            <a:off x="127772" y="1919205"/>
            <a:ext cx="3780632" cy="38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800" b="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26" name="Прямоугольник 9"/>
          <p:cNvSpPr>
            <a:spLocks noChangeArrowheads="1"/>
          </p:cNvSpPr>
          <p:nvPr/>
        </p:nvSpPr>
        <p:spPr bwMode="auto">
          <a:xfrm>
            <a:off x="4415991" y="8491543"/>
            <a:ext cx="3145275" cy="58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27" name="Прямоугольник 9"/>
          <p:cNvSpPr>
            <a:spLocks noChangeArrowheads="1"/>
          </p:cNvSpPr>
          <p:nvPr/>
        </p:nvSpPr>
        <p:spPr bwMode="auto">
          <a:xfrm>
            <a:off x="4415991" y="8406872"/>
            <a:ext cx="3145275" cy="80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29" name="Прямоугольник 9"/>
          <p:cNvSpPr>
            <a:spLocks noChangeArrowheads="1"/>
          </p:cNvSpPr>
          <p:nvPr/>
        </p:nvSpPr>
        <p:spPr bwMode="auto">
          <a:xfrm>
            <a:off x="1622663" y="1421414"/>
            <a:ext cx="4050177" cy="328309"/>
          </a:xfrm>
          <a:prstGeom prst="rect">
            <a:avLst/>
          </a:prstGeom>
          <a:solidFill>
            <a:schemeClr val="bg1"/>
          </a:solidFill>
          <a:ln>
            <a:noFill/>
          </a:ln>
        </p:spPr>
        <p:txBody>
          <a:bodyPr wrap="square"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fontAlgn="base" hangingPunct="1">
              <a:spcBef>
                <a:spcPct val="0"/>
              </a:spcBef>
              <a:spcAft>
                <a:spcPct val="0"/>
              </a:spcAft>
              <a:buFont typeface="Arial" charset="0"/>
              <a:buNone/>
              <a:defRPr/>
            </a:pPr>
            <a:endParaRPr lang="ru-RU" altLang="ru-RU" sz="1400" dirty="0">
              <a:solidFill>
                <a:prstClr val="black"/>
              </a:solidFill>
              <a:latin typeface="Arial" charset="0"/>
            </a:endParaRPr>
          </a:p>
        </p:txBody>
      </p:sp>
      <p:sp>
        <p:nvSpPr>
          <p:cNvPr id="5131" name="Прямоугольник 9"/>
          <p:cNvSpPr>
            <a:spLocks noChangeArrowheads="1"/>
          </p:cNvSpPr>
          <p:nvPr/>
        </p:nvSpPr>
        <p:spPr bwMode="auto">
          <a:xfrm>
            <a:off x="287048" y="4991818"/>
            <a:ext cx="3572347" cy="36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i="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32" name="Прямоугольник 20"/>
          <p:cNvSpPr>
            <a:spLocks noChangeArrowheads="1"/>
          </p:cNvSpPr>
          <p:nvPr/>
        </p:nvSpPr>
        <p:spPr bwMode="auto">
          <a:xfrm>
            <a:off x="1636524" y="383844"/>
            <a:ext cx="2779464" cy="36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5135" tIns="52567" rIns="105135" bIns="52567">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a:t>
            </a:r>
          </a:p>
        </p:txBody>
      </p:sp>
      <p:pic>
        <p:nvPicPr>
          <p:cNvPr id="5135" name="Picture 18" descr="http://im3-tub-ru.yandex.net/i?id=336861319-23-72&amp;n=21">
            <a:hlinkClick r:id="rId4"/>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6131" y="9221047"/>
            <a:ext cx="635357" cy="596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1" name="Picture 18" descr="http://im3-tub-ru.yandex.net/i?id=336861319-23-72&amp;n=21">
            <a:hlinkClick r:id="rId4"/>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8688" y="3354007"/>
            <a:ext cx="605601" cy="35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3"/>
          <p:cNvSpPr>
            <a:spLocks noGrp="1"/>
          </p:cNvSpPr>
          <p:nvPr>
            <p:ph type="title"/>
          </p:nvPr>
        </p:nvSpPr>
        <p:spPr>
          <a:xfrm>
            <a:off x="1082234" y="980891"/>
            <a:ext cx="4986033" cy="689419"/>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«В гостях у сказки»</a:t>
            </a:r>
          </a:p>
        </p:txBody>
      </p:sp>
      <p:sp>
        <p:nvSpPr>
          <p:cNvPr id="5" name="Объект 4"/>
          <p:cNvSpPr>
            <a:spLocks noGrp="1"/>
          </p:cNvSpPr>
          <p:nvPr>
            <p:ph sz="half" idx="1"/>
          </p:nvPr>
        </p:nvSpPr>
        <p:spPr>
          <a:xfrm>
            <a:off x="927546" y="1670309"/>
            <a:ext cx="5711203" cy="8011018"/>
          </a:xfrm>
        </p:spPr>
        <p:txBody>
          <a:bodyPr>
            <a:normAutofit/>
          </a:bodyPr>
          <a:lstStyle/>
          <a:p>
            <a:pPr marL="0" indent="0" algn="ctr" fontAlgn="base">
              <a:spcBef>
                <a:spcPct val="0"/>
              </a:spcBef>
              <a:spcAft>
                <a:spcPct val="0"/>
              </a:spcAft>
              <a:buNone/>
            </a:pPr>
            <a:r>
              <a:rPr lang="ru-RU" altLang="ru-RU" sz="1400" b="1" dirty="0">
                <a:solidFill>
                  <a:srgbClr val="7030A0"/>
                </a:solidFill>
                <a:latin typeface="Times New Roman" pitchFamily="18" charset="0"/>
                <a:cs typeface="Times New Roman" pitchFamily="18" charset="0"/>
              </a:rPr>
              <a:t>Я Вам сегодня прочитаю сказку. </a:t>
            </a:r>
          </a:p>
          <a:p>
            <a:pPr marL="0" indent="0" algn="ctr" fontAlgn="base">
              <a:spcBef>
                <a:spcPct val="0"/>
              </a:spcBef>
              <a:spcAft>
                <a:spcPct val="0"/>
              </a:spcAft>
              <a:buNone/>
            </a:pPr>
            <a:r>
              <a:rPr lang="ru-RU" altLang="ru-RU" sz="1400" b="1" dirty="0">
                <a:solidFill>
                  <a:srgbClr val="7030A0"/>
                </a:solidFill>
                <a:latin typeface="Times New Roman" pitchFamily="18" charset="0"/>
                <a:cs typeface="Times New Roman" pitchFamily="18" charset="0"/>
              </a:rPr>
              <a:t>Называется она «Репка». </a:t>
            </a:r>
          </a:p>
          <a:p>
            <a:pPr marL="0" indent="0" algn="ctr" fontAlgn="base">
              <a:spcBef>
                <a:spcPct val="0"/>
              </a:spcBef>
              <a:spcAft>
                <a:spcPct val="0"/>
              </a:spcAft>
              <a:buNone/>
            </a:pPr>
            <a:r>
              <a:rPr lang="ru-RU" altLang="ru-RU" sz="1400" b="1" dirty="0">
                <a:solidFill>
                  <a:srgbClr val="7030A0"/>
                </a:solidFill>
                <a:latin typeface="Times New Roman" pitchFamily="18" charset="0"/>
                <a:cs typeface="Times New Roman" pitchFamily="18" charset="0"/>
              </a:rPr>
              <a:t>Да, вы уже знакомы с этой сказкой. </a:t>
            </a:r>
          </a:p>
          <a:p>
            <a:pPr marL="0" indent="0" algn="ctr" fontAlgn="base">
              <a:spcBef>
                <a:spcPct val="0"/>
              </a:spcBef>
              <a:spcAft>
                <a:spcPct val="0"/>
              </a:spcAft>
              <a:buNone/>
            </a:pPr>
            <a:r>
              <a:rPr lang="ru-RU" altLang="ru-RU" sz="1400" b="1" dirty="0">
                <a:solidFill>
                  <a:srgbClr val="7030A0"/>
                </a:solidFill>
                <a:latin typeface="Times New Roman" pitchFamily="18" charset="0"/>
                <a:cs typeface="Times New Roman" pitchFamily="18" charset="0"/>
              </a:rPr>
              <a:t>Но в этой сказке совсем </a:t>
            </a:r>
          </a:p>
          <a:p>
            <a:pPr marL="0" indent="0" algn="ctr" fontAlgn="base">
              <a:spcBef>
                <a:spcPct val="0"/>
              </a:spcBef>
              <a:spcAft>
                <a:spcPct val="0"/>
              </a:spcAft>
              <a:buNone/>
            </a:pPr>
            <a:r>
              <a:rPr lang="ru-RU" altLang="ru-RU" sz="1400" b="1" dirty="0">
                <a:solidFill>
                  <a:srgbClr val="7030A0"/>
                </a:solidFill>
                <a:latin typeface="Times New Roman" pitchFamily="18" charset="0"/>
                <a:cs typeface="Times New Roman" pitchFamily="18" charset="0"/>
              </a:rPr>
              <a:t>другой сюжет.</a:t>
            </a:r>
          </a:p>
          <a:p>
            <a:pPr marL="0" indent="0" fontAlgn="base">
              <a:spcBef>
                <a:spcPct val="0"/>
              </a:spcBef>
              <a:spcAft>
                <a:spcPct val="0"/>
              </a:spcAft>
              <a:buNone/>
            </a:pPr>
            <a:endParaRPr lang="ru-RU" altLang="ru-RU" sz="1400" b="1" dirty="0">
              <a:solidFill>
                <a:srgbClr val="7030A0"/>
              </a:solidFill>
              <a:latin typeface="Times New Roman" pitchFamily="18" charset="0"/>
              <a:cs typeface="Times New Roman" pitchFamily="18" charset="0"/>
            </a:endParaRPr>
          </a:p>
          <a:p>
            <a:pPr marL="0" indent="0" fontAlgn="base">
              <a:spcBef>
                <a:spcPct val="0"/>
              </a:spcBef>
              <a:spcAft>
                <a:spcPct val="0"/>
              </a:spcAft>
              <a:buNone/>
            </a:pPr>
            <a:endParaRPr lang="ru-RU" altLang="ru-RU" sz="1400" dirty="0">
              <a:solidFill>
                <a:srgbClr val="000000"/>
              </a:solidFill>
              <a:latin typeface="Times New Roman" pitchFamily="18" charset="0"/>
              <a:cs typeface="Times New Roman" pitchFamily="18" charset="0"/>
            </a:endParaRPr>
          </a:p>
          <a:p>
            <a:pPr marL="0" indent="0" fontAlgn="base">
              <a:spcBef>
                <a:spcPct val="0"/>
              </a:spcBef>
              <a:spcAft>
                <a:spcPct val="0"/>
              </a:spcAft>
              <a:buNone/>
            </a:pPr>
            <a:r>
              <a:rPr lang="ru-RU" altLang="ru-RU" sz="1400" dirty="0">
                <a:solidFill>
                  <a:srgbClr val="000000"/>
                </a:solidFill>
                <a:latin typeface="Times New Roman" pitchFamily="18" charset="0"/>
                <a:cs typeface="Times New Roman" pitchFamily="18" charset="0"/>
              </a:rPr>
              <a:t>Посадил дед репку выросла она большая пребольшая. Задумался дед.</a:t>
            </a:r>
          </a:p>
          <a:p>
            <a:pPr marL="0" indent="0" fontAlgn="base">
              <a:spcBef>
                <a:spcPct val="0"/>
              </a:spcBef>
              <a:spcAft>
                <a:spcPct val="0"/>
              </a:spcAft>
              <a:buNone/>
            </a:pPr>
            <a:r>
              <a:rPr lang="ru-RU" altLang="ru-RU" sz="1400" dirty="0">
                <a:solidFill>
                  <a:srgbClr val="000000"/>
                </a:solidFill>
                <a:latin typeface="Times New Roman" pitchFamily="18" charset="0"/>
                <a:cs typeface="Times New Roman" pitchFamily="18" charset="0"/>
              </a:rPr>
              <a:t>-Как же я репку до дому дотащу? Уж больно она большая, тяжелая уродилась.</a:t>
            </a:r>
          </a:p>
          <a:p>
            <a:pPr marL="0" indent="0" algn="ctr">
              <a:lnSpc>
                <a:spcPct val="150000"/>
              </a:lnSpc>
              <a:buNone/>
            </a:pPr>
            <a:r>
              <a:rPr lang="ru-RU" sz="1600" dirty="0">
                <a:solidFill>
                  <a:srgbClr val="000000"/>
                </a:solidFill>
                <a:latin typeface="Times New Roman"/>
                <a:ea typeface="Times New Roman"/>
              </a:rPr>
              <a:t> </a:t>
            </a:r>
            <a:endParaRPr lang="ru-RU" sz="1600" dirty="0"/>
          </a:p>
        </p:txBody>
      </p:sp>
      <p:pic>
        <p:nvPicPr>
          <p:cNvPr id="20" name="Picture 4" descr="Гр5390008"/>
          <p:cNvPicPr>
            <a:picLocks noChangeAspect="1" noChangeArrowheads="1"/>
          </p:cNvPicPr>
          <p:nvPr/>
        </p:nvPicPr>
        <p:blipFill>
          <a:blip r:embed="rId8">
            <a:clrChange>
              <a:clrFrom>
                <a:srgbClr val="EDEFEC"/>
              </a:clrFrom>
              <a:clrTo>
                <a:srgbClr val="EDEFEC">
                  <a:alpha val="0"/>
                </a:srgbClr>
              </a:clrTo>
            </a:clrChange>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1729" t="1273" b="2489"/>
          <a:stretch>
            <a:fillRect/>
          </a:stretch>
        </p:blipFill>
        <p:spPr bwMode="auto">
          <a:xfrm>
            <a:off x="2583743" y="3930804"/>
            <a:ext cx="2217149" cy="1522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Гр5390009"/>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b="2214"/>
          <a:stretch>
            <a:fillRect/>
          </a:stretch>
        </p:blipFill>
        <p:spPr bwMode="auto">
          <a:xfrm>
            <a:off x="4652788" y="4059168"/>
            <a:ext cx="1044428" cy="139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27548" y="4645604"/>
            <a:ext cx="5949379" cy="2691484"/>
          </a:xfrm>
          <a:prstGeom prst="rect">
            <a:avLst/>
          </a:prstGeom>
        </p:spPr>
        <p:txBody>
          <a:bodyPr wrap="square" lIns="105135" tIns="52567" rIns="105135" bIns="52567">
            <a:spAutoFit/>
          </a:bodyPr>
          <a:lstStyle/>
          <a:p>
            <a:endParaRPr lang="ru-RU" altLang="ru-RU" sz="1400" dirty="0">
              <a:latin typeface="Times New Roman" pitchFamily="18" charset="0"/>
              <a:cs typeface="Times New Roman" pitchFamily="18" charset="0"/>
            </a:endParaRPr>
          </a:p>
          <a:p>
            <a:endParaRPr lang="ru-RU" altLang="ru-RU" sz="1400" dirty="0">
              <a:latin typeface="Times New Roman" pitchFamily="18" charset="0"/>
              <a:cs typeface="Times New Roman" pitchFamily="18" charset="0"/>
            </a:endParaRPr>
          </a:p>
          <a:p>
            <a:endParaRPr lang="ru-RU" altLang="ru-RU" sz="1400" dirty="0">
              <a:latin typeface="Times New Roman" pitchFamily="18" charset="0"/>
              <a:cs typeface="Times New Roman" pitchFamily="18" charset="0"/>
            </a:endParaRPr>
          </a:p>
          <a:p>
            <a:endParaRPr lang="ru-RU" altLang="ru-RU" sz="1400" dirty="0">
              <a:latin typeface="Times New Roman" pitchFamily="18" charset="0"/>
              <a:cs typeface="Times New Roman" pitchFamily="18" charset="0"/>
            </a:endParaRPr>
          </a:p>
          <a:p>
            <a:r>
              <a:rPr lang="ru-RU" altLang="ru-RU" sz="1400" dirty="0">
                <a:latin typeface="Times New Roman" pitchFamily="18" charset="0"/>
                <a:cs typeface="Times New Roman" pitchFamily="18" charset="0"/>
              </a:rPr>
              <a:t>Никого рядом не оказалась. Пошел дед к дороге. А по дороге машины</a:t>
            </a:r>
          </a:p>
          <a:p>
            <a:r>
              <a:rPr lang="ru-RU" altLang="ru-RU" sz="1400" dirty="0">
                <a:latin typeface="Times New Roman" pitchFamily="18" charset="0"/>
                <a:cs typeface="Times New Roman" pitchFamily="18" charset="0"/>
              </a:rPr>
              <a:t>едут, не останавливаются.</a:t>
            </a:r>
          </a:p>
          <a:p>
            <a:r>
              <a:rPr lang="ru-RU" altLang="ru-RU" sz="1400" dirty="0">
                <a:latin typeface="Times New Roman" pitchFamily="18" charset="0"/>
                <a:cs typeface="Times New Roman" pitchFamily="18" charset="0"/>
              </a:rPr>
              <a:t>Вдруг видит дед что-то около дороги стоит, огонечками своими подмигивает.</a:t>
            </a:r>
          </a:p>
          <a:p>
            <a:r>
              <a:rPr lang="ru-RU" altLang="ru-RU" sz="1400" dirty="0">
                <a:latin typeface="Times New Roman" pitchFamily="18" charset="0"/>
                <a:cs typeface="Times New Roman" pitchFamily="18" charset="0"/>
              </a:rPr>
              <a:t>Подошел дед поближе, да это же </a:t>
            </a:r>
            <a:r>
              <a:rPr lang="ru-RU" altLang="ru-RU" sz="1400" dirty="0" err="1">
                <a:latin typeface="Times New Roman" pitchFamily="18" charset="0"/>
                <a:cs typeface="Times New Roman" pitchFamily="18" charset="0"/>
              </a:rPr>
              <a:t>светофорчик</a:t>
            </a:r>
            <a:r>
              <a:rPr lang="ru-RU" altLang="ru-RU" sz="1400" dirty="0">
                <a:latin typeface="Times New Roman" pitchFamily="18" charset="0"/>
                <a:cs typeface="Times New Roman" pitchFamily="18" charset="0"/>
              </a:rPr>
              <a:t>. Рассказал дед свето-</a:t>
            </a:r>
          </a:p>
          <a:p>
            <a:r>
              <a:rPr lang="ru-RU" altLang="ru-RU" sz="1400" dirty="0" err="1">
                <a:latin typeface="Times New Roman" pitchFamily="18" charset="0"/>
                <a:cs typeface="Times New Roman" pitchFamily="18" charset="0"/>
              </a:rPr>
              <a:t>форчику</a:t>
            </a:r>
            <a:r>
              <a:rPr lang="ru-RU" altLang="ru-RU" sz="1400" dirty="0">
                <a:latin typeface="Times New Roman" pitchFamily="18" charset="0"/>
                <a:cs typeface="Times New Roman" pitchFamily="18" charset="0"/>
              </a:rPr>
              <a:t>, что не может он репку до дому донести, выросла она большая-пребольшая.</a:t>
            </a:r>
          </a:p>
          <a:p>
            <a:r>
              <a:rPr lang="ru-RU" altLang="ru-RU" sz="1400" dirty="0">
                <a:latin typeface="Times New Roman" pitchFamily="18" charset="0"/>
                <a:cs typeface="Times New Roman" pitchFamily="18" charset="0"/>
              </a:rPr>
              <a:t>-Не печалься дед, я тебе помогу-ответил </a:t>
            </a:r>
            <a:r>
              <a:rPr lang="ru-RU" altLang="ru-RU" sz="1400" dirty="0" err="1">
                <a:latin typeface="Times New Roman" pitchFamily="18" charset="0"/>
                <a:cs typeface="Times New Roman" pitchFamily="18" charset="0"/>
              </a:rPr>
              <a:t>светофорчик</a:t>
            </a:r>
            <a:r>
              <a:rPr lang="ru-RU" altLang="ru-RU" sz="1400" dirty="0">
                <a:latin typeface="Times New Roman" pitchFamily="18" charset="0"/>
                <a:cs typeface="Times New Roman" pitchFamily="18" charset="0"/>
              </a:rPr>
              <a:t>.</a:t>
            </a:r>
          </a:p>
        </p:txBody>
      </p:sp>
      <p:pic>
        <p:nvPicPr>
          <p:cNvPr id="22" name="Picture 10" descr="ПравилаПешехода4н"/>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72318" y="7552537"/>
            <a:ext cx="5745823" cy="2264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Гр5390006"/>
          <p:cNvPicPr>
            <a:picLocks noChangeAspect="1" noChangeArrowheads="1"/>
          </p:cNvPicPr>
          <p:nvPr/>
        </p:nvPicPr>
        <p:blipFill>
          <a:blip r:embed="rId13" cstate="print">
            <a:clrChange>
              <a:clrFrom>
                <a:srgbClr val="EDEFEC"/>
              </a:clrFrom>
              <a:clrTo>
                <a:srgbClr val="EDEFEC">
                  <a:alpha val="0"/>
                </a:srgbClr>
              </a:clrTo>
            </a:clrChange>
            <a:extLst>
              <a:ext uri="{28A0092B-C50C-407E-A947-70E740481C1C}">
                <a14:useLocalDpi xmlns:a14="http://schemas.microsoft.com/office/drawing/2010/main" val="0"/>
              </a:ext>
            </a:extLst>
          </a:blip>
          <a:srcRect l="4137" r="8363"/>
          <a:stretch>
            <a:fillRect/>
          </a:stretch>
        </p:blipFill>
        <p:spPr bwMode="auto">
          <a:xfrm>
            <a:off x="3908404" y="8507150"/>
            <a:ext cx="979992" cy="1139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1" descr="Светофор5"/>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7438" y="7950181"/>
            <a:ext cx="1344973" cy="18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Скругленная прямоугольная выноска 5"/>
          <p:cNvSpPr/>
          <p:nvPr/>
        </p:nvSpPr>
        <p:spPr>
          <a:xfrm>
            <a:off x="1301630" y="1744218"/>
            <a:ext cx="4781375" cy="1114304"/>
          </a:xfrm>
          <a:prstGeom prst="wedgeRoundRectCallout">
            <a:avLst>
              <a:gd name="adj1" fmla="val 47174"/>
              <a:gd name="adj2" fmla="val -6606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5135" tIns="52567" rIns="105135" bIns="52567" spcCol="0" rtlCol="0" anchor="ctr"/>
          <a:lstStyle/>
          <a:p>
            <a:pPr algn="ctr"/>
            <a:endParaRPr lang="ru-RU"/>
          </a:p>
        </p:txBody>
      </p:sp>
      <p:pic>
        <p:nvPicPr>
          <p:cNvPr id="19" name="Рисунок 1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996359" y="1096488"/>
            <a:ext cx="1032098" cy="1147638"/>
          </a:xfrm>
          <a:prstGeom prst="rect">
            <a:avLst/>
          </a:prstGeom>
        </p:spPr>
      </p:pic>
    </p:spTree>
    <p:extLst>
      <p:ext uri="{BB962C8B-B14F-4D97-AF65-F5344CB8AC3E}">
        <p14:creationId xmlns:p14="http://schemas.microsoft.com/office/powerpoint/2010/main" val="783503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873</TotalTime>
  <Words>2477</Words>
  <Application>Microsoft Office PowerPoint</Application>
  <PresentationFormat>Произвольный</PresentationFormat>
  <Paragraphs>290</Paragraphs>
  <Slides>25</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25</vt:i4>
      </vt:variant>
    </vt:vector>
  </HeadingPairs>
  <TitlesOfParts>
    <vt:vector size="27" baseType="lpstr">
      <vt:lpstr>Тема Office</vt:lpstr>
      <vt:lpstr>1_Тема Office</vt:lpstr>
      <vt:lpstr>   «Приключения Буратино в стране Светофории» </vt:lpstr>
      <vt:lpstr>      </vt:lpstr>
      <vt:lpstr>      </vt:lpstr>
      <vt:lpstr>Презентация PowerPoint</vt:lpstr>
      <vt:lpstr>Презентация PowerPoint</vt:lpstr>
      <vt:lpstr> «Игры  для закрепления  знаний детей   о ПДД»</vt:lpstr>
      <vt:lpstr> «Игры  для закрепления  знаний детей   о ПДД»</vt:lpstr>
      <vt:lpstr> «Игры  для закрепления  знаний детей   о ПДД»</vt:lpstr>
      <vt:lpstr>«В гостях у сказки»</vt:lpstr>
      <vt:lpstr>«В гостях у сказки»</vt:lpstr>
      <vt:lpstr>«Что почитать ребенку о ПДД» </vt:lpstr>
      <vt:lpstr>«Творим   вместе с детьми» </vt:lpstr>
      <vt:lpstr>«Перекресток загадок»</vt:lpstr>
      <vt:lpstr>«Поэтическая страничка»</vt:lpstr>
      <vt:lpstr>«Поэтическая страничка»</vt:lpstr>
      <vt:lpstr>«Советы родителям»</vt:lpstr>
      <vt:lpstr>«Советы родителям» Следующие правила наиболее важны: </vt:lpstr>
      <vt:lpstr>    «Советы родителям»    </vt:lpstr>
      <vt:lpstr>    «Советы родителям»    </vt:lpstr>
      <vt:lpstr>    «Советы родителям»    </vt:lpstr>
      <vt:lpstr>«А у нас в саду!» </vt:lpstr>
      <vt:lpstr>«А у нас в саду!» </vt:lpstr>
      <vt:lpstr>«Творчество детей»</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«Приключения Буратино в стране Светофории» </dc:title>
  <dc:creator>п</dc:creator>
  <cp:lastModifiedBy>п</cp:lastModifiedBy>
  <cp:revision>75</cp:revision>
  <dcterms:created xsi:type="dcterms:W3CDTF">2017-01-24T05:32:43Z</dcterms:created>
  <dcterms:modified xsi:type="dcterms:W3CDTF">2017-04-22T18:58:42Z</dcterms:modified>
</cp:coreProperties>
</file>